
<file path=[Content_Types].xml><?xml version="1.0" encoding="utf-8"?>
<Types xmlns="http://schemas.openxmlformats.org/package/2006/content-types">
  <Default Extension="xml" ContentType="application/xml"/>
  <Default Extension="jpg" ContentType="image/jpeg"/>
  <Default Extension="rels" ContentType="application/vnd.openxmlformats-package.relationships+xml"/>
  <Default Extension="emf" ContentType="image/x-emf"/>
  <Default Extension="tif" ContentType="image/t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bookmarkIdSeed="2">
  <p:sldMasterIdLst>
    <p:sldMasterId id="2147493455" r:id="rId4"/>
  </p:sldMasterIdLst>
  <p:notesMasterIdLst>
    <p:notesMasterId r:id="rId54"/>
  </p:notesMasterIdLst>
  <p:handoutMasterIdLst>
    <p:handoutMasterId r:id="rId55"/>
  </p:handoutMasterIdLst>
  <p:sldIdLst>
    <p:sldId id="791" r:id="rId5"/>
    <p:sldId id="1130" r:id="rId6"/>
    <p:sldId id="1312" r:id="rId7"/>
    <p:sldId id="1311" r:id="rId8"/>
    <p:sldId id="1268" r:id="rId9"/>
    <p:sldId id="1316" r:id="rId10"/>
    <p:sldId id="1319" r:id="rId11"/>
    <p:sldId id="1315" r:id="rId12"/>
    <p:sldId id="1317" r:id="rId13"/>
    <p:sldId id="1271" r:id="rId14"/>
    <p:sldId id="1272" r:id="rId15"/>
    <p:sldId id="1273" r:id="rId16"/>
    <p:sldId id="1274" r:id="rId17"/>
    <p:sldId id="1276" r:id="rId18"/>
    <p:sldId id="1277" r:id="rId19"/>
    <p:sldId id="1278" r:id="rId20"/>
    <p:sldId id="1279" r:id="rId21"/>
    <p:sldId id="1280" r:id="rId22"/>
    <p:sldId id="1281" r:id="rId23"/>
    <p:sldId id="1187" r:id="rId24"/>
    <p:sldId id="1184" r:id="rId25"/>
    <p:sldId id="1186" r:id="rId26"/>
    <p:sldId id="1282" r:id="rId27"/>
    <p:sldId id="1283" r:id="rId28"/>
    <p:sldId id="1284" r:id="rId29"/>
    <p:sldId id="1163" r:id="rId30"/>
    <p:sldId id="1164" r:id="rId31"/>
    <p:sldId id="1219" r:id="rId32"/>
    <p:sldId id="1285" r:id="rId33"/>
    <p:sldId id="1288" r:id="rId34"/>
    <p:sldId id="1320" r:id="rId35"/>
    <p:sldId id="1321" r:id="rId36"/>
    <p:sldId id="1291" r:id="rId37"/>
    <p:sldId id="1322" r:id="rId38"/>
    <p:sldId id="1293" r:id="rId39"/>
    <p:sldId id="1294" r:id="rId40"/>
    <p:sldId id="1295" r:id="rId41"/>
    <p:sldId id="1296" r:id="rId42"/>
    <p:sldId id="1297" r:id="rId43"/>
    <p:sldId id="1298" r:id="rId44"/>
    <p:sldId id="1323" r:id="rId45"/>
    <p:sldId id="1324" r:id="rId46"/>
    <p:sldId id="1325" r:id="rId47"/>
    <p:sldId id="1303" r:id="rId48"/>
    <p:sldId id="1326" r:id="rId49"/>
    <p:sldId id="1195" r:id="rId50"/>
    <p:sldId id="1217" r:id="rId51"/>
    <p:sldId id="1327" r:id="rId52"/>
    <p:sldId id="1306" r:id="rId53"/>
  </p:sldIdLst>
  <p:sldSz cx="9144000" cy="5143500" type="screen16x9"/>
  <p:notesSz cx="9296400" cy="701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ulia Lipton" initials="" lastIdx="7" clrIdx="0"/>
  <p:cmAuthor id="1" name="Jeff Fa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prnPr prnWhat="handouts9"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9525F"/>
    <a:srgbClr val="FBA72F"/>
    <a:srgbClr val="5F95AD"/>
    <a:srgbClr val="4E80BB"/>
    <a:srgbClr val="3D93DF"/>
    <a:srgbClr val="185FA5"/>
    <a:srgbClr val="C82824"/>
    <a:srgbClr val="4AAF24"/>
    <a:srgbClr val="BE0913"/>
    <a:srgbClr val="7493A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55" autoAdjust="0"/>
    <p:restoredTop sz="72696" autoAdjust="0"/>
  </p:normalViewPr>
  <p:slideViewPr>
    <p:cSldViewPr snapToGrid="0" snapToObjects="1">
      <p:cViewPr varScale="1">
        <p:scale>
          <a:sx n="60" d="100"/>
          <a:sy n="60" d="100"/>
        </p:scale>
        <p:origin x="-120" y="-536"/>
      </p:cViewPr>
      <p:guideLst>
        <p:guide orient="horz" pos="2771"/>
        <p:guide orient="horz" pos="1039"/>
        <p:guide orient="horz" pos="1474"/>
        <p:guide orient="horz" pos="1573"/>
        <p:guide pos="2878"/>
      </p:guideLst>
    </p:cSldViewPr>
  </p:slideViewPr>
  <p:outlineViewPr>
    <p:cViewPr>
      <p:scale>
        <a:sx n="33" d="100"/>
        <a:sy n="33" d="100"/>
      </p:scale>
      <p:origin x="0" y="8608"/>
    </p:cViewPr>
  </p:outlineViewPr>
  <p:notesTextViewPr>
    <p:cViewPr>
      <p:scale>
        <a:sx n="100" d="100"/>
        <a:sy n="100" d="100"/>
      </p:scale>
      <p:origin x="0" y="0"/>
    </p:cViewPr>
  </p:notesTextViewPr>
  <p:sorterViewPr>
    <p:cViewPr>
      <p:scale>
        <a:sx n="102" d="100"/>
        <a:sy n="102" d="100"/>
      </p:scale>
      <p:origin x="0" y="2304"/>
    </p:cViewPr>
  </p:sorterViewPr>
  <p:notesViewPr>
    <p:cSldViewPr snapToGrid="0" snapToObjects="1">
      <p:cViewPr varScale="1">
        <p:scale>
          <a:sx n="91" d="100"/>
          <a:sy n="91" d="100"/>
        </p:scale>
        <p:origin x="209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commentAuthors" Target="commentAuthors.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67" tIns="46585" rIns="93167" bIns="46585" rtlCol="0"/>
          <a:lstStyle>
            <a:lvl1pPr algn="l">
              <a:defRPr sz="1200"/>
            </a:lvl1pPr>
          </a:lstStyle>
          <a:p>
            <a:endParaRPr lang="en-US" dirty="0"/>
          </a:p>
        </p:txBody>
      </p:sp>
      <p:sp>
        <p:nvSpPr>
          <p:cNvPr id="3" name="Date Placeholder 2"/>
          <p:cNvSpPr>
            <a:spLocks noGrp="1"/>
          </p:cNvSpPr>
          <p:nvPr>
            <p:ph type="dt" sz="quarter" idx="1"/>
          </p:nvPr>
        </p:nvSpPr>
        <p:spPr>
          <a:xfrm>
            <a:off x="5265809" y="0"/>
            <a:ext cx="4028440" cy="350520"/>
          </a:xfrm>
          <a:prstGeom prst="rect">
            <a:avLst/>
          </a:prstGeom>
        </p:spPr>
        <p:txBody>
          <a:bodyPr vert="horz" lIns="93167" tIns="46585" rIns="93167" bIns="46585" rtlCol="0"/>
          <a:lstStyle>
            <a:lvl1pPr algn="r">
              <a:defRPr sz="1200"/>
            </a:lvl1pPr>
          </a:lstStyle>
          <a:p>
            <a:fld id="{99A3FE9E-8D19-4A56-8FD9-13F37659DD6E}" type="datetimeFigureOut">
              <a:rPr lang="en-US" smtClean="0"/>
              <a:t>7/23/15</a:t>
            </a:fld>
            <a:endParaRPr lang="en-US" dirty="0"/>
          </a:p>
        </p:txBody>
      </p:sp>
      <p:sp>
        <p:nvSpPr>
          <p:cNvPr id="4" name="Footer Placeholder 3"/>
          <p:cNvSpPr>
            <a:spLocks noGrp="1"/>
          </p:cNvSpPr>
          <p:nvPr>
            <p:ph type="ftr" sz="quarter" idx="2"/>
          </p:nvPr>
        </p:nvSpPr>
        <p:spPr>
          <a:xfrm>
            <a:off x="0" y="6658664"/>
            <a:ext cx="4028440" cy="350520"/>
          </a:xfrm>
          <a:prstGeom prst="rect">
            <a:avLst/>
          </a:prstGeom>
        </p:spPr>
        <p:txBody>
          <a:bodyPr vert="horz" lIns="93167" tIns="46585" rIns="93167" bIns="46585" rtlCol="0" anchor="b"/>
          <a:lstStyle>
            <a:lvl1pPr algn="l">
              <a:defRPr sz="1200"/>
            </a:lvl1pPr>
          </a:lstStyle>
          <a:p>
            <a:endParaRPr lang="en-US" dirty="0"/>
          </a:p>
        </p:txBody>
      </p:sp>
      <p:sp>
        <p:nvSpPr>
          <p:cNvPr id="5" name="Slide Number Placeholder 4"/>
          <p:cNvSpPr>
            <a:spLocks noGrp="1"/>
          </p:cNvSpPr>
          <p:nvPr>
            <p:ph type="sldNum" sz="quarter" idx="3"/>
          </p:nvPr>
        </p:nvSpPr>
        <p:spPr>
          <a:xfrm>
            <a:off x="5265809" y="6658664"/>
            <a:ext cx="4028440" cy="350520"/>
          </a:xfrm>
          <a:prstGeom prst="rect">
            <a:avLst/>
          </a:prstGeom>
        </p:spPr>
        <p:txBody>
          <a:bodyPr vert="horz" lIns="93167" tIns="46585" rIns="93167" bIns="46585" rtlCol="0" anchor="b"/>
          <a:lstStyle>
            <a:lvl1pPr algn="r">
              <a:defRPr sz="1200"/>
            </a:lvl1pPr>
          </a:lstStyle>
          <a:p>
            <a:fld id="{CC542669-680D-40C6-A2A4-DF03A06DA8C3}" type="slidenum">
              <a:rPr lang="en-US" smtClean="0"/>
              <a:t>‹#›</a:t>
            </a:fld>
            <a:endParaRPr lang="en-US" dirty="0"/>
          </a:p>
        </p:txBody>
      </p:sp>
    </p:spTree>
    <p:extLst>
      <p:ext uri="{BB962C8B-B14F-4D97-AF65-F5344CB8AC3E}">
        <p14:creationId xmlns:p14="http://schemas.microsoft.com/office/powerpoint/2010/main" val="1375397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8440" cy="350520"/>
          </a:xfrm>
          <a:prstGeom prst="rect">
            <a:avLst/>
          </a:prstGeom>
        </p:spPr>
        <p:txBody>
          <a:bodyPr vert="horz" lIns="93167" tIns="46585" rIns="93167" bIns="46585" rtlCol="0"/>
          <a:lstStyle>
            <a:lvl1pPr algn="l">
              <a:defRPr sz="1200"/>
            </a:lvl1pPr>
          </a:lstStyle>
          <a:p>
            <a:endParaRPr lang="en-US" dirty="0"/>
          </a:p>
        </p:txBody>
      </p:sp>
      <p:sp>
        <p:nvSpPr>
          <p:cNvPr id="3" name="Date Placeholder 2"/>
          <p:cNvSpPr>
            <a:spLocks noGrp="1"/>
          </p:cNvSpPr>
          <p:nvPr>
            <p:ph type="dt" idx="1"/>
          </p:nvPr>
        </p:nvSpPr>
        <p:spPr>
          <a:xfrm>
            <a:off x="5265809" y="0"/>
            <a:ext cx="4028440" cy="350520"/>
          </a:xfrm>
          <a:prstGeom prst="rect">
            <a:avLst/>
          </a:prstGeom>
        </p:spPr>
        <p:txBody>
          <a:bodyPr vert="horz" lIns="93167" tIns="46585" rIns="93167" bIns="46585" rtlCol="0"/>
          <a:lstStyle>
            <a:lvl1pPr algn="r">
              <a:defRPr sz="1200"/>
            </a:lvl1pPr>
          </a:lstStyle>
          <a:p>
            <a:fld id="{48DD0987-B724-3B46-A9D6-1B5164919DE6}" type="datetimeFigureOut">
              <a:rPr lang="en-US" smtClean="0"/>
              <a:t>7/23/15</a:t>
            </a:fld>
            <a:endParaRPr lang="en-US" dirty="0"/>
          </a:p>
        </p:txBody>
      </p:sp>
      <p:sp>
        <p:nvSpPr>
          <p:cNvPr id="4" name="Slide Image Placeholder 3"/>
          <p:cNvSpPr>
            <a:spLocks noGrp="1" noRot="1" noChangeAspect="1"/>
          </p:cNvSpPr>
          <p:nvPr>
            <p:ph type="sldImg" idx="2"/>
          </p:nvPr>
        </p:nvSpPr>
        <p:spPr>
          <a:xfrm>
            <a:off x="2311400" y="525463"/>
            <a:ext cx="4673600" cy="2628900"/>
          </a:xfrm>
          <a:prstGeom prst="rect">
            <a:avLst/>
          </a:prstGeom>
          <a:noFill/>
          <a:ln w="12700">
            <a:solidFill>
              <a:prstClr val="black"/>
            </a:solidFill>
          </a:ln>
        </p:spPr>
        <p:txBody>
          <a:bodyPr vert="horz" lIns="93167" tIns="46585" rIns="93167" bIns="46585" rtlCol="0" anchor="ctr"/>
          <a:lstStyle/>
          <a:p>
            <a:endParaRPr lang="en-US" dirty="0"/>
          </a:p>
        </p:txBody>
      </p:sp>
      <p:sp>
        <p:nvSpPr>
          <p:cNvPr id="5" name="Notes Placeholder 4"/>
          <p:cNvSpPr>
            <a:spLocks noGrp="1"/>
          </p:cNvSpPr>
          <p:nvPr>
            <p:ph type="body" sz="quarter" idx="3"/>
          </p:nvPr>
        </p:nvSpPr>
        <p:spPr>
          <a:xfrm>
            <a:off x="929640" y="3329940"/>
            <a:ext cx="7437120" cy="3154680"/>
          </a:xfrm>
          <a:prstGeom prst="rect">
            <a:avLst/>
          </a:prstGeom>
        </p:spPr>
        <p:txBody>
          <a:bodyPr vert="horz" lIns="93167" tIns="46585" rIns="93167" bIns="46585"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6658664"/>
            <a:ext cx="4028440" cy="350520"/>
          </a:xfrm>
          <a:prstGeom prst="rect">
            <a:avLst/>
          </a:prstGeom>
        </p:spPr>
        <p:txBody>
          <a:bodyPr vert="horz" lIns="93167" tIns="46585" rIns="93167" bIns="46585" rtlCol="0" anchor="b"/>
          <a:lstStyle>
            <a:lvl1pPr algn="l">
              <a:defRPr sz="1200"/>
            </a:lvl1pPr>
          </a:lstStyle>
          <a:p>
            <a:endParaRPr lang="en-US" dirty="0"/>
          </a:p>
        </p:txBody>
      </p:sp>
      <p:sp>
        <p:nvSpPr>
          <p:cNvPr id="7" name="Slide Number Placeholder 6"/>
          <p:cNvSpPr>
            <a:spLocks noGrp="1"/>
          </p:cNvSpPr>
          <p:nvPr>
            <p:ph type="sldNum" sz="quarter" idx="5"/>
          </p:nvPr>
        </p:nvSpPr>
        <p:spPr>
          <a:xfrm>
            <a:off x="5265809" y="6658664"/>
            <a:ext cx="4028440" cy="350520"/>
          </a:xfrm>
          <a:prstGeom prst="rect">
            <a:avLst/>
          </a:prstGeom>
        </p:spPr>
        <p:txBody>
          <a:bodyPr vert="horz" lIns="93167" tIns="46585" rIns="93167" bIns="46585" rtlCol="0" anchor="b"/>
          <a:lstStyle>
            <a:lvl1pPr algn="r">
              <a:defRPr sz="1200"/>
            </a:lvl1pPr>
          </a:lstStyle>
          <a:p>
            <a:fld id="{9BACB7FB-B5AD-064A-A28C-F9F744534983}" type="slidenum">
              <a:rPr lang="en-US" smtClean="0"/>
              <a:t>‹#›</a:t>
            </a:fld>
            <a:endParaRPr lang="en-US" dirty="0"/>
          </a:p>
        </p:txBody>
      </p:sp>
    </p:spTree>
    <p:extLst>
      <p:ext uri="{BB962C8B-B14F-4D97-AF65-F5344CB8AC3E}">
        <p14:creationId xmlns:p14="http://schemas.microsoft.com/office/powerpoint/2010/main" val="386056555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BACB7FB-B5AD-064A-A28C-F9F744534983}" type="slidenum">
              <a:rPr lang="en-US" smtClean="0"/>
              <a:t>1</a:t>
            </a:fld>
            <a:endParaRPr lang="en-US" dirty="0"/>
          </a:p>
        </p:txBody>
      </p:sp>
    </p:spTree>
    <p:extLst>
      <p:ext uri="{BB962C8B-B14F-4D97-AF65-F5344CB8AC3E}">
        <p14:creationId xmlns:p14="http://schemas.microsoft.com/office/powerpoint/2010/main" val="201285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a:buSzPct val="75000"/>
              <a:buChar char="●"/>
              <a:defRPr sz="1800"/>
            </a:pPr>
            <a:endParaRPr lang="en-US" sz="1200" dirty="0" smtClean="0"/>
          </a:p>
          <a:p>
            <a:pPr marL="40640" lvl="0">
              <a:buSzPct val="75000"/>
              <a:buChar char="●"/>
              <a:defRPr sz="1800"/>
            </a:pPr>
            <a:r>
              <a:rPr lang="en-US" sz="1200" dirty="0" smtClean="0"/>
              <a:t> Today, when users need to open a particular part of an app, we open the application from some sort of launcher experience.</a:t>
            </a:r>
          </a:p>
          <a:p>
            <a:pPr marL="40640" lvl="0">
              <a:buSzPct val="75000"/>
              <a:buChar char="●"/>
              <a:defRPr sz="1800"/>
            </a:pPr>
            <a:r>
              <a:rPr lang="en-US" sz="1200" dirty="0" smtClean="0"/>
              <a:t> In my android device, I open a Folder, and tap on the Yelp icon.</a:t>
            </a:r>
          </a:p>
          <a:p>
            <a:pPr marL="40640" lvl="0">
              <a:buSzPct val="75000"/>
              <a:buChar char="●"/>
              <a:defRPr sz="1800"/>
            </a:pPr>
            <a:r>
              <a:rPr lang="en-US" sz="1200" dirty="0" smtClean="0"/>
              <a:t> Then from the main activity of the app, I navigate through the UI to reach the part we need. </a:t>
            </a:r>
          </a:p>
          <a:p>
            <a:pPr marL="40640" lvl="0">
              <a:buSzPct val="75000"/>
              <a:buChar char="●"/>
              <a:defRPr sz="1800"/>
            </a:pPr>
            <a:r>
              <a:rPr lang="en-US" sz="1200" dirty="0" smtClean="0"/>
              <a:t> I tap on nearby, scroll through a set of restaurants nearby, and then find the restaurant I need.</a:t>
            </a:r>
            <a:endParaRPr lang="en-US" sz="1200" dirty="0"/>
          </a:p>
        </p:txBody>
      </p:sp>
      <p:sp>
        <p:nvSpPr>
          <p:cNvPr id="4" name="Slide Number Placeholder 3"/>
          <p:cNvSpPr>
            <a:spLocks noGrp="1"/>
          </p:cNvSpPr>
          <p:nvPr>
            <p:ph type="sldNum" sz="quarter" idx="10"/>
          </p:nvPr>
        </p:nvSpPr>
        <p:spPr/>
        <p:txBody>
          <a:bodyPr/>
          <a:lstStyle/>
          <a:p>
            <a:fld id="{9BACB7FB-B5AD-064A-A28C-F9F744534983}" type="slidenum">
              <a:rPr lang="en-US" smtClean="0"/>
              <a:t>10</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3540" lvl="0" indent="-342900">
              <a:buSzPct val="75000"/>
              <a:buFont typeface="Arial"/>
              <a:buChar char="•"/>
              <a:defRPr sz="1800"/>
            </a:pPr>
            <a:r>
              <a:rPr lang="en-US" sz="1200" dirty="0" smtClean="0"/>
              <a:t>If we were to compare this experience to the web, it's as if the home page of a website</a:t>
            </a:r>
            <a:r>
              <a:rPr lang="en-US" sz="1200" baseline="0" dirty="0" smtClean="0"/>
              <a:t> </a:t>
            </a:r>
            <a:r>
              <a:rPr lang="en-US" sz="1200" dirty="0" smtClean="0"/>
              <a:t>were the only starting point for interacting with the web. </a:t>
            </a:r>
          </a:p>
          <a:p>
            <a:pPr marL="383540" lvl="0" indent="-342900">
              <a:buSzPct val="75000"/>
              <a:buFont typeface="Arial"/>
              <a:buChar char="•"/>
              <a:defRPr sz="1800"/>
            </a:pPr>
            <a:r>
              <a:rPr lang="en-US" sz="1200" dirty="0" smtClean="0"/>
              <a:t>It’s ridiculous, but this is sort of how most people use their devices.</a:t>
            </a:r>
          </a:p>
          <a:p>
            <a:pPr marL="383540" lvl="0" indent="-342900">
              <a:buSzPct val="75000"/>
              <a:buFont typeface="Arial"/>
              <a:buChar char="•"/>
              <a:defRPr sz="1800"/>
            </a:pPr>
            <a:r>
              <a:rPr lang="en-US" sz="1200" dirty="0" smtClean="0"/>
              <a:t>When describing parts of apps, we</a:t>
            </a:r>
            <a:r>
              <a:rPr lang="en-US" sz="1200" baseline="0" dirty="0" smtClean="0"/>
              <a:t> should consider</a:t>
            </a:r>
            <a:r>
              <a:rPr lang="en-US" sz="1200" dirty="0" smtClean="0"/>
              <a:t> them as discrete states of the app. </a:t>
            </a:r>
          </a:p>
          <a:p>
            <a:pPr marL="383540" lvl="0" indent="-342900">
              <a:buSzPct val="75000"/>
              <a:buFont typeface="Arial"/>
              <a:buChar char="•"/>
              <a:defRPr sz="1800"/>
            </a:pPr>
            <a:r>
              <a:rPr lang="en-US" sz="1200" dirty="0" smtClean="0"/>
              <a:t>Deep states are states of an application other than the home state (Main Activity) that a user can navigate to.</a:t>
            </a:r>
          </a:p>
          <a:p>
            <a:pPr marL="383540" lvl="0" indent="-342900">
              <a:buSzPct val="75000"/>
              <a:buFont typeface="Arial"/>
              <a:buChar char="•"/>
              <a:defRPr sz="1800"/>
            </a:pPr>
            <a:r>
              <a:rPr lang="en-US" sz="1200" dirty="0" smtClean="0"/>
              <a:t>Linking to deep states is what native deep linking is all about.</a:t>
            </a:r>
          </a:p>
          <a:p>
            <a:endParaRPr lang="en-US" sz="1000" dirty="0"/>
          </a:p>
        </p:txBody>
      </p:sp>
      <p:sp>
        <p:nvSpPr>
          <p:cNvPr id="4" name="Slide Number Placeholder 3"/>
          <p:cNvSpPr>
            <a:spLocks noGrp="1"/>
          </p:cNvSpPr>
          <p:nvPr>
            <p:ph type="sldNum" sz="quarter" idx="10"/>
          </p:nvPr>
        </p:nvSpPr>
        <p:spPr/>
        <p:txBody>
          <a:bodyPr/>
          <a:lstStyle/>
          <a:p>
            <a:fld id="{9BACB7FB-B5AD-064A-A28C-F9F744534983}" type="slidenum">
              <a:rPr lang="en-US" smtClean="0"/>
              <a:t>11</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a:buChar char="•"/>
              <a:defRPr sz="1800"/>
            </a:pPr>
            <a:r>
              <a:rPr lang="en-US" sz="2200" dirty="0" smtClean="0"/>
              <a:t>To be very precise, a Deep Link is a URI that a mobile operating system and an app can interpret to open a particular state of an app. </a:t>
            </a:r>
          </a:p>
          <a:p>
            <a:pPr marL="342900" lvl="0" indent="-342900">
              <a:buFont typeface="Arial"/>
              <a:buChar char="•"/>
              <a:defRPr sz="1800"/>
            </a:pPr>
            <a:endParaRPr lang="en-US" sz="2200" dirty="0" smtClean="0"/>
          </a:p>
          <a:p>
            <a:pPr marL="342900" lvl="0" indent="-342900">
              <a:buFont typeface="Arial"/>
              <a:buChar char="•"/>
              <a:defRPr sz="1800"/>
            </a:pPr>
            <a:r>
              <a:rPr lang="en-US" sz="2200" dirty="0" smtClean="0"/>
              <a:t>On Android,</a:t>
            </a:r>
            <a:r>
              <a:rPr lang="en-US" sz="2200" baseline="0" dirty="0" smtClean="0"/>
              <a:t> this is built on top of the intent system.</a:t>
            </a: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12</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2200" dirty="0" smtClean="0"/>
              <a:t>Let's start with users.</a:t>
            </a:r>
          </a:p>
          <a:p>
            <a:pPr lvl="0">
              <a:defRPr sz="1800"/>
            </a:pPr>
            <a:endParaRPr lang="en-US" sz="2200" dirty="0" smtClean="0"/>
          </a:p>
          <a:p>
            <a:pPr lvl="0">
              <a:defRPr sz="1800"/>
            </a:pPr>
            <a:r>
              <a:rPr lang="en-US" sz="2200" dirty="0" smtClean="0"/>
              <a:t>We know from the web that bookmarking and search engines allow users to quickly navigate to commonly used features.</a:t>
            </a:r>
          </a:p>
          <a:p>
            <a:pPr lvl="0">
              <a:defRPr sz="1800"/>
            </a:pPr>
            <a:endParaRPr lang="en-US" sz="2200" dirty="0" smtClean="0"/>
          </a:p>
          <a:p>
            <a:pPr lvl="0">
              <a:defRPr sz="1800"/>
            </a:pPr>
            <a:r>
              <a:rPr lang="en-US" sz="2200" dirty="0" smtClean="0"/>
              <a:t>I like to save links in </a:t>
            </a:r>
            <a:r>
              <a:rPr lang="en-US" sz="2200" dirty="0" err="1" smtClean="0"/>
              <a:t>evernote</a:t>
            </a:r>
            <a:r>
              <a:rPr lang="en-US" sz="2200" dirty="0" smtClean="0"/>
              <a:t>. When I tap on a link in </a:t>
            </a:r>
            <a:r>
              <a:rPr lang="en-US" sz="2200" dirty="0" err="1" smtClean="0"/>
              <a:t>evernote</a:t>
            </a:r>
            <a:r>
              <a:rPr lang="en-US" sz="2200" dirty="0" smtClean="0"/>
              <a:t> on my android device, Yelp's native android app opens. This is way more convenient than opening the deep link on the web, because my android yelp app has additional features and my user state.</a:t>
            </a:r>
            <a:endParaRPr lang="en-US" sz="2200" dirty="0"/>
          </a:p>
        </p:txBody>
      </p:sp>
      <p:sp>
        <p:nvSpPr>
          <p:cNvPr id="4" name="Slide Number Placeholder 3"/>
          <p:cNvSpPr>
            <a:spLocks noGrp="1"/>
          </p:cNvSpPr>
          <p:nvPr>
            <p:ph type="sldNum" sz="quarter" idx="10"/>
          </p:nvPr>
        </p:nvSpPr>
        <p:spPr/>
        <p:txBody>
          <a:bodyPr/>
          <a:lstStyle/>
          <a:p>
            <a:fld id="{9BACB7FB-B5AD-064A-A28C-F9F744534983}" type="slidenum">
              <a:rPr lang="en-US" smtClean="0"/>
              <a:t>13</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2200" dirty="0" smtClean="0"/>
              <a:t>2. Users like to share particular documents or states with other users.</a:t>
            </a:r>
          </a:p>
          <a:p>
            <a:pPr lvl="0">
              <a:defRPr sz="1800"/>
            </a:pPr>
            <a:endParaRPr lang="en-US" sz="2200" dirty="0" smtClean="0"/>
          </a:p>
          <a:p>
            <a:pPr lvl="0">
              <a:defRPr sz="1800"/>
            </a:pPr>
            <a:r>
              <a:rPr lang="en-US" sz="2200" dirty="0" smtClean="0"/>
              <a:t>From yelp, tapping on the share button in the native app yields a deep link that is usable both in the web and in the native app environments.</a:t>
            </a:r>
            <a:endParaRPr lang="en-US" sz="2200" dirty="0"/>
          </a:p>
        </p:txBody>
      </p:sp>
      <p:sp>
        <p:nvSpPr>
          <p:cNvPr id="4" name="Slide Number Placeholder 3"/>
          <p:cNvSpPr>
            <a:spLocks noGrp="1"/>
          </p:cNvSpPr>
          <p:nvPr>
            <p:ph type="sldNum" sz="quarter" idx="10"/>
          </p:nvPr>
        </p:nvSpPr>
        <p:spPr/>
        <p:txBody>
          <a:bodyPr/>
          <a:lstStyle/>
          <a:p>
            <a:fld id="{9BACB7FB-B5AD-064A-A28C-F9F744534983}" type="slidenum">
              <a:rPr lang="en-US" smtClean="0"/>
              <a:t>14</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2200" dirty="0" smtClean="0"/>
              <a:t>In the web, when one website links to another, they do so knowing that users navigating away are able to easily go back to the previous page.</a:t>
            </a:r>
          </a:p>
          <a:p>
            <a:pPr lvl="0">
              <a:defRPr sz="1800"/>
            </a:pPr>
            <a:endParaRPr lang="en-US" sz="2200" dirty="0" smtClean="0"/>
          </a:p>
          <a:p>
            <a:pPr lvl="0">
              <a:defRPr sz="1800"/>
            </a:pPr>
            <a:r>
              <a:rPr lang="en-US" sz="2200" dirty="0" smtClean="0"/>
              <a:t>3. Back capabilities make inter-app navigation more useful.</a:t>
            </a:r>
          </a:p>
          <a:p>
            <a:pPr lvl="0">
              <a:defRPr sz="1800"/>
            </a:pPr>
            <a:endParaRPr lang="en-US" sz="2200" dirty="0" smtClean="0"/>
          </a:p>
          <a:p>
            <a:pPr lvl="0">
              <a:defRPr sz="1800"/>
            </a:pPr>
            <a:r>
              <a:rPr lang="en-US" sz="2200" dirty="0" smtClean="0"/>
              <a:t>This is a great feature in </a:t>
            </a:r>
            <a:r>
              <a:rPr lang="en-US" sz="2200" dirty="0" err="1" smtClean="0"/>
              <a:t>iOS</a:t>
            </a:r>
            <a:r>
              <a:rPr lang="en-US" sz="2200" dirty="0" smtClean="0"/>
              <a:t>. I've shared the link. I don't have yelp installed, so it opens the link in Safari. The back button is labeled Gmail takes me to the previous deep state in the </a:t>
            </a:r>
            <a:r>
              <a:rPr lang="en-US" sz="2200" dirty="0" err="1" smtClean="0"/>
              <a:t>gmail</a:t>
            </a:r>
            <a:r>
              <a:rPr lang="en-US" sz="2200" dirty="0" smtClean="0"/>
              <a:t> app. </a:t>
            </a:r>
          </a:p>
          <a:p>
            <a:pPr lvl="0">
              <a:defRPr sz="1800"/>
            </a:pPr>
            <a:endParaRPr lang="en-US" sz="2200" dirty="0" smtClean="0"/>
          </a:p>
          <a:p>
            <a:pPr lvl="0">
              <a:defRPr sz="1800"/>
            </a:pPr>
            <a:r>
              <a:rPr lang="en-US" sz="2200" dirty="0" smtClean="0"/>
              <a:t>When we’re fighting for users, linking users outside of our owns Apps can be very painful, yet sometimes it’s the best things for</a:t>
            </a:r>
            <a:r>
              <a:rPr lang="en-US" sz="2200" baseline="0" dirty="0" smtClean="0"/>
              <a:t> the users, and good for you in the long run. Linking between applications is key to improving the mobile user experience.</a:t>
            </a: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15</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2200" dirty="0" smtClean="0"/>
              <a:t>Another example I like: On the right I have a Facebook SDK feature on </a:t>
            </a:r>
            <a:r>
              <a:rPr lang="en-US" sz="2200" dirty="0" err="1" smtClean="0"/>
              <a:t>iOS</a:t>
            </a:r>
            <a:r>
              <a:rPr lang="en-US" sz="2200" dirty="0" smtClean="0"/>
              <a:t> powered by App Links that </a:t>
            </a:r>
            <a:r>
              <a:rPr lang="en-US" sz="2200" dirty="0" smtClean="0"/>
              <a:t>allows </a:t>
            </a:r>
            <a:r>
              <a:rPr lang="en-US" sz="2200" dirty="0" smtClean="0"/>
              <a:t>me to return to the previous state by tapping on the header.</a:t>
            </a:r>
          </a:p>
        </p:txBody>
      </p:sp>
      <p:sp>
        <p:nvSpPr>
          <p:cNvPr id="4" name="Slide Number Placeholder 3"/>
          <p:cNvSpPr>
            <a:spLocks noGrp="1"/>
          </p:cNvSpPr>
          <p:nvPr>
            <p:ph type="sldNum" sz="quarter" idx="10"/>
          </p:nvPr>
        </p:nvSpPr>
        <p:spPr/>
        <p:txBody>
          <a:bodyPr/>
          <a:lstStyle/>
          <a:p>
            <a:fld id="{9BACB7FB-B5AD-064A-A28C-F9F744534983}" type="slidenum">
              <a:rPr lang="en-US" smtClean="0"/>
              <a:t>16</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marR="0" lvl="0" indent="0" algn="l" defTabSz="457200" rtl="0" eaLnBrk="1" fontAlgn="auto" latinLnBrk="0" hangingPunct="1">
              <a:lnSpc>
                <a:spcPct val="100000"/>
              </a:lnSpc>
              <a:spcBef>
                <a:spcPts val="0"/>
              </a:spcBef>
              <a:spcAft>
                <a:spcPts val="0"/>
              </a:spcAft>
              <a:buClrTx/>
              <a:buSzPct val="75000"/>
              <a:buFontTx/>
              <a:buNone/>
              <a:tabLst/>
              <a:defRPr sz="1800"/>
            </a:pPr>
            <a:endParaRPr lang="en-US" sz="2200" dirty="0" smtClean="0"/>
          </a:p>
          <a:p>
            <a:pPr marL="40640" lvl="0">
              <a:buSzPct val="75000"/>
              <a:buChar char="●"/>
              <a:defRPr sz="1800"/>
            </a:pPr>
            <a:r>
              <a:rPr lang="en-US" sz="2200" baseline="0" dirty="0" smtClean="0"/>
              <a:t> </a:t>
            </a:r>
            <a:r>
              <a:rPr lang="en-US" sz="2200" dirty="0" smtClean="0"/>
              <a:t>Let's go through strategies for implementing Deep Linking</a:t>
            </a:r>
          </a:p>
          <a:p>
            <a:pPr marL="40640" lvl="0">
              <a:buSzPct val="75000"/>
              <a:buChar char="●"/>
              <a:defRPr sz="1800"/>
            </a:pPr>
            <a:r>
              <a:rPr lang="en-US" sz="2200" dirty="0" smtClean="0"/>
              <a:t> How do we define links so that users can open particular states directly?</a:t>
            </a:r>
          </a:p>
          <a:p>
            <a:pPr marL="40640" lvl="0">
              <a:buSzPct val="75000"/>
              <a:buChar char="●"/>
              <a:defRPr sz="1800"/>
            </a:pPr>
            <a:r>
              <a:rPr lang="en-US" sz="2200" dirty="0" smtClean="0"/>
              <a:t> How do we publish links so that users and third-party services can direct users to the best state?</a:t>
            </a:r>
          </a:p>
          <a:p>
            <a:pPr marL="40640" lvl="0">
              <a:buSzPct val="75000"/>
              <a:buChar char="●"/>
              <a:defRPr sz="1800"/>
            </a:pPr>
            <a:r>
              <a:rPr lang="en-US" sz="2200" dirty="0" smtClean="0"/>
              <a:t> When we encounter a link in our own application, or want to direct users from the web to native, how do we navigate users to a native deep link?</a:t>
            </a:r>
          </a:p>
        </p:txBody>
      </p:sp>
      <p:sp>
        <p:nvSpPr>
          <p:cNvPr id="4" name="Slide Number Placeholder 3"/>
          <p:cNvSpPr>
            <a:spLocks noGrp="1"/>
          </p:cNvSpPr>
          <p:nvPr>
            <p:ph type="sldNum" sz="quarter" idx="10"/>
          </p:nvPr>
        </p:nvSpPr>
        <p:spPr/>
        <p:txBody>
          <a:bodyPr/>
          <a:lstStyle/>
          <a:p>
            <a:fld id="{9BACB7FB-B5AD-064A-A28C-F9F744534983}" type="slidenum">
              <a:rPr lang="en-US" smtClean="0"/>
              <a:t>17</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endParaRPr lang="en-US" sz="2200" dirty="0" smtClean="0"/>
          </a:p>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2200" dirty="0" smtClean="0"/>
              <a:t>On Android, it’s a simple configuration in the manifest.</a:t>
            </a:r>
            <a:r>
              <a:rPr lang="en-US" sz="2200" baseline="0" dirty="0" smtClean="0"/>
              <a:t> Ad you need to handle the intent in the activity.</a:t>
            </a: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18</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a:buSzPct val="75000"/>
              <a:buNone/>
              <a:defRPr sz="1800"/>
            </a:pPr>
            <a:r>
              <a:rPr lang="en-US" sz="2200" dirty="0" smtClean="0"/>
              <a:t> </a:t>
            </a:r>
          </a:p>
          <a:p>
            <a:pPr marL="40640" lvl="0">
              <a:buSzPct val="75000"/>
              <a:buChar char="●"/>
              <a:defRPr sz="1800"/>
            </a:pPr>
            <a:r>
              <a:rPr lang="en-US" sz="2200" dirty="0" smtClean="0"/>
              <a:t>Let's jump into a real-life</a:t>
            </a:r>
            <a:r>
              <a:rPr lang="en-US" sz="2200" baseline="0" dirty="0" smtClean="0"/>
              <a:t> example, Grid6</a:t>
            </a:r>
          </a:p>
          <a:p>
            <a:pPr marL="40640" lvl="0">
              <a:buSzPct val="75000"/>
              <a:buChar char="●"/>
              <a:defRPr sz="1800"/>
            </a:pPr>
            <a:r>
              <a:rPr lang="en-US" sz="2200" baseline="0" dirty="0" smtClean="0"/>
              <a:t>In this app, users make simple 6x6 pixel art to share with friends</a:t>
            </a:r>
          </a:p>
        </p:txBody>
      </p:sp>
      <p:sp>
        <p:nvSpPr>
          <p:cNvPr id="4" name="Slide Number Placeholder 3"/>
          <p:cNvSpPr>
            <a:spLocks noGrp="1"/>
          </p:cNvSpPr>
          <p:nvPr>
            <p:ph type="sldNum" sz="quarter" idx="10"/>
          </p:nvPr>
        </p:nvSpPr>
        <p:spPr/>
        <p:txBody>
          <a:bodyPr/>
          <a:lstStyle/>
          <a:p>
            <a:fld id="{9BACB7FB-B5AD-064A-A28C-F9F744534983}" type="slidenum">
              <a:rPr lang="en-US" smtClean="0"/>
              <a:t>19</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marR="0" lvl="0" indent="0" algn="l" defTabSz="457200" rtl="0" eaLnBrk="1" fontAlgn="auto" latinLnBrk="0" hangingPunct="1">
              <a:lnSpc>
                <a:spcPct val="100000"/>
              </a:lnSpc>
              <a:spcBef>
                <a:spcPts val="0"/>
              </a:spcBef>
              <a:spcAft>
                <a:spcPts val="0"/>
              </a:spcAft>
              <a:buClrTx/>
              <a:buSzPct val="75000"/>
              <a:buFontTx/>
              <a:buChar char="●"/>
              <a:tabLst/>
              <a:defRPr sz="1800"/>
            </a:pPr>
            <a:r>
              <a:rPr lang="en-US" sz="1200" dirty="0" smtClean="0"/>
              <a:t> Hello! My name is Phillip Nelson. I'm a director of product at</a:t>
            </a:r>
            <a:r>
              <a:rPr lang="en-US" sz="1200" baseline="0" dirty="0" smtClean="0"/>
              <a:t> Quixey, where I lead the product team responsible for our core search engine for native mobile apps. </a:t>
            </a:r>
          </a:p>
          <a:p>
            <a:pPr marL="40640" lvl="0">
              <a:buSzPct val="75000"/>
              <a:buChar char="●"/>
              <a:defRPr sz="1800"/>
            </a:pPr>
            <a:r>
              <a:rPr lang="en-US" sz="1200" dirty="0" smtClean="0"/>
              <a:t> Our mission is to help users find the best apps, and app developers to find users.</a:t>
            </a:r>
          </a:p>
          <a:p>
            <a:pPr marL="40640" lvl="0">
              <a:buSzPct val="75000"/>
              <a:buChar char="●"/>
              <a:defRPr sz="1800"/>
            </a:pPr>
            <a:r>
              <a:rPr lang="en-US" sz="1200" dirty="0" smtClean="0"/>
              <a:t> We</a:t>
            </a:r>
            <a:r>
              <a:rPr lang="en-US" sz="1200" baseline="0" dirty="0" smtClean="0"/>
              <a:t> are</a:t>
            </a:r>
            <a:r>
              <a:rPr lang="en-US" sz="1200" dirty="0" smtClean="0"/>
              <a:t> going to discuss mobile deep linking and structured</a:t>
            </a:r>
            <a:r>
              <a:rPr lang="en-US" sz="1200" baseline="0" dirty="0" smtClean="0"/>
              <a:t> and linked data</a:t>
            </a:r>
            <a:r>
              <a:rPr lang="en-US" sz="1200" dirty="0" smtClean="0"/>
              <a:t>, a combination of complimentary technologies we and other</a:t>
            </a:r>
            <a:r>
              <a:rPr lang="en-US" sz="1200" baseline="0" dirty="0" smtClean="0"/>
              <a:t> search products</a:t>
            </a:r>
            <a:r>
              <a:rPr lang="en-US" sz="1200" dirty="0" smtClean="0"/>
              <a:t> use to search apps.</a:t>
            </a:r>
            <a:endParaRPr lang="en-US" sz="1000" dirty="0"/>
          </a:p>
        </p:txBody>
      </p:sp>
      <p:sp>
        <p:nvSpPr>
          <p:cNvPr id="4" name="Slide Number Placeholder 3"/>
          <p:cNvSpPr>
            <a:spLocks noGrp="1"/>
          </p:cNvSpPr>
          <p:nvPr>
            <p:ph type="sldNum" sz="quarter" idx="10"/>
          </p:nvPr>
        </p:nvSpPr>
        <p:spPr/>
        <p:txBody>
          <a:bodyPr/>
          <a:lstStyle/>
          <a:p>
            <a:fld id="{9BACB7FB-B5AD-064A-A28C-F9F744534983}" type="slidenum">
              <a:rPr lang="en-US" smtClean="0"/>
              <a:t>2</a:t>
            </a:fld>
            <a:endParaRPr lang="en-US" dirty="0"/>
          </a:p>
        </p:txBody>
      </p:sp>
    </p:spTree>
    <p:extLst>
      <p:ext uri="{BB962C8B-B14F-4D97-AF65-F5344CB8AC3E}">
        <p14:creationId xmlns:p14="http://schemas.microsoft.com/office/powerpoint/2010/main" val="496879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a:buSzPct val="75000"/>
              <a:buNone/>
              <a:defRPr sz="1800"/>
            </a:pPr>
            <a:endParaRPr lang="en-US" sz="2200" baseline="0" dirty="0" smtClean="0"/>
          </a:p>
          <a:p>
            <a:pPr marL="40640" lvl="0">
              <a:buSzPct val="75000"/>
              <a:buChar char="●"/>
              <a:defRPr sz="1800"/>
            </a:pPr>
            <a:r>
              <a:rPr lang="en-US" sz="2200" baseline="0" dirty="0" smtClean="0"/>
              <a:t>When a particular piece is shared, a unique slug is generated</a:t>
            </a:r>
          </a:p>
          <a:p>
            <a:pPr marL="40640" lvl="0">
              <a:buSzPct val="75000"/>
              <a:buChar char="●"/>
              <a:defRPr sz="1800"/>
            </a:pPr>
            <a:r>
              <a:rPr lang="en-US" sz="2200" baseline="0" dirty="0" smtClean="0"/>
              <a:t>Each deep link can open a particular state in an app</a:t>
            </a: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20</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endParaRPr lang="en-US" sz="2200" dirty="0" smtClean="0"/>
          </a:p>
          <a:p>
            <a:pPr marL="342900" lvl="0" indent="-342900">
              <a:buFont typeface="Arial"/>
              <a:buChar char="•"/>
              <a:defRPr sz="1800"/>
            </a:pPr>
            <a:r>
              <a:rPr lang="en-US" sz="2200" dirty="0" smtClean="0"/>
              <a:t>Let’s document</a:t>
            </a:r>
            <a:r>
              <a:rPr lang="en-US" sz="2200" baseline="0" dirty="0" smtClean="0"/>
              <a:t> the intent filter</a:t>
            </a: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21</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b="1" dirty="0" smtClean="0"/>
          </a:p>
          <a:p>
            <a:pPr marL="342900" marR="0" lvl="0" indent="-342900" algn="l" defTabSz="457200" rtl="0" eaLnBrk="1" fontAlgn="auto" latinLnBrk="0" hangingPunct="1">
              <a:lnSpc>
                <a:spcPct val="100000"/>
              </a:lnSpc>
              <a:spcBef>
                <a:spcPts val="0"/>
              </a:spcBef>
              <a:spcAft>
                <a:spcPts val="0"/>
              </a:spcAft>
              <a:buClrTx/>
              <a:buSzTx/>
              <a:buFont typeface="Arial"/>
              <a:buChar char="•"/>
              <a:tabLst/>
              <a:defRPr sz="1800"/>
            </a:pPr>
            <a:r>
              <a:rPr lang="en-US" sz="2200" dirty="0" smtClean="0"/>
              <a:t>This is the java code in the activity</a:t>
            </a:r>
            <a:r>
              <a:rPr lang="en-US" sz="2200" baseline="0" dirty="0" smtClean="0"/>
              <a:t>’s </a:t>
            </a:r>
            <a:r>
              <a:rPr lang="en-US" sz="2200" baseline="0" dirty="0" err="1" smtClean="0"/>
              <a:t>onCreate</a:t>
            </a:r>
            <a:r>
              <a:rPr lang="en-US" sz="2200" baseline="0" dirty="0" smtClean="0"/>
              <a:t> function that extracts the slug, example1, from the deep link.</a:t>
            </a:r>
          </a:p>
          <a:p>
            <a:pPr marL="342900" marR="0" lvl="0" indent="-342900" algn="l" defTabSz="457200" rtl="0" eaLnBrk="1" fontAlgn="auto" latinLnBrk="0" hangingPunct="1">
              <a:lnSpc>
                <a:spcPct val="100000"/>
              </a:lnSpc>
              <a:spcBef>
                <a:spcPts val="0"/>
              </a:spcBef>
              <a:spcAft>
                <a:spcPts val="0"/>
              </a:spcAft>
              <a:buClrTx/>
              <a:buSzTx/>
              <a:buFont typeface="Arial"/>
              <a:buChar char="•"/>
              <a:tabLst/>
              <a:defRPr sz="1800"/>
            </a:pPr>
            <a:r>
              <a:rPr lang="en-US" sz="2200" baseline="0" dirty="0" smtClean="0"/>
              <a:t>And then you would have your actual application logic to actually render what you need.</a:t>
            </a: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22</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endParaRPr lang="en-US" sz="2200" dirty="0" smtClean="0"/>
          </a:p>
          <a:p>
            <a:pPr marL="342900" lvl="0" indent="-342900">
              <a:buFont typeface="Arial"/>
              <a:buChar char="•"/>
              <a:defRPr sz="1800"/>
            </a:pPr>
            <a:r>
              <a:rPr lang="en-US" sz="2200" dirty="0" smtClean="0"/>
              <a:t>We want to publish links so that other apps can take advantage of the deep linking capabilities.</a:t>
            </a:r>
          </a:p>
          <a:p>
            <a:pPr marL="342900" lvl="0" indent="-342900">
              <a:buFont typeface="Arial"/>
              <a:buChar char="•"/>
              <a:defRPr sz="1800"/>
            </a:pPr>
            <a:r>
              <a:rPr lang="en-US" sz="2200" dirty="0" smtClean="0"/>
              <a:t>For developers with web content, the process of publishing deep links is simple.</a:t>
            </a:r>
          </a:p>
          <a:p>
            <a:pPr marL="342900" lvl="0" indent="-342900">
              <a:buFont typeface="Arial"/>
              <a:buChar char="•"/>
              <a:defRPr sz="1800"/>
            </a:pPr>
            <a:r>
              <a:rPr lang="en-US" sz="2200" dirty="0" smtClean="0"/>
              <a:t>For a given document on the web, define a Deep Link for the corresponding page in one or more native platforms.</a:t>
            </a:r>
            <a:endParaRPr lang="en-US" sz="2200" dirty="0"/>
          </a:p>
        </p:txBody>
      </p:sp>
      <p:sp>
        <p:nvSpPr>
          <p:cNvPr id="4" name="Slide Number Placeholder 3"/>
          <p:cNvSpPr>
            <a:spLocks noGrp="1"/>
          </p:cNvSpPr>
          <p:nvPr>
            <p:ph type="sldNum" sz="quarter" idx="10"/>
          </p:nvPr>
        </p:nvSpPr>
        <p:spPr/>
        <p:txBody>
          <a:bodyPr/>
          <a:lstStyle/>
          <a:p>
            <a:fld id="{9BACB7FB-B5AD-064A-A28C-F9F744534983}" type="slidenum">
              <a:rPr lang="en-US" smtClean="0"/>
              <a:t>23</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a:buSzPct val="75000"/>
              <a:buNone/>
              <a:defRPr sz="1800"/>
            </a:pPr>
            <a:endParaRPr lang="en-US" sz="2200" dirty="0" smtClean="0"/>
          </a:p>
          <a:p>
            <a:pPr marL="40640" lvl="0">
              <a:buSzPct val="75000"/>
              <a:buChar char="●"/>
              <a:defRPr sz="1800"/>
            </a:pPr>
            <a:r>
              <a:rPr lang="en-US" sz="2200" dirty="0" smtClean="0"/>
              <a:t>Publishing depends</a:t>
            </a:r>
            <a:r>
              <a:rPr lang="en-US" sz="2200" baseline="0" dirty="0" smtClean="0"/>
              <a:t> on the standard for communicating the existence of deep links to others.</a:t>
            </a:r>
          </a:p>
          <a:p>
            <a:pPr marL="40640" marR="0" lvl="0" indent="0" algn="l" defTabSz="457200" rtl="0" eaLnBrk="1" fontAlgn="auto" latinLnBrk="0" hangingPunct="1">
              <a:lnSpc>
                <a:spcPct val="100000"/>
              </a:lnSpc>
              <a:spcBef>
                <a:spcPts val="0"/>
              </a:spcBef>
              <a:spcAft>
                <a:spcPts val="0"/>
              </a:spcAft>
              <a:buClrTx/>
              <a:buSzPct val="75000"/>
              <a:buFontTx/>
              <a:buChar char="●"/>
              <a:tabLst/>
              <a:defRPr sz="1800"/>
            </a:pPr>
            <a:r>
              <a:rPr lang="en-US" sz="2200" dirty="0" smtClean="0"/>
              <a:t> Facebook's </a:t>
            </a:r>
            <a:r>
              <a:rPr lang="en-US" sz="2200" dirty="0" err="1" smtClean="0"/>
              <a:t>AppLinks</a:t>
            </a:r>
            <a:r>
              <a:rPr lang="en-US" sz="2200" dirty="0" smtClean="0"/>
              <a:t> and Twitter's Card specification both rely on META tags in the dom.</a:t>
            </a:r>
          </a:p>
          <a:p>
            <a:pPr marL="40640" marR="0" lvl="0" indent="0" algn="l" defTabSz="457200" rtl="0" eaLnBrk="1" fontAlgn="auto" latinLnBrk="0" hangingPunct="1">
              <a:lnSpc>
                <a:spcPct val="100000"/>
              </a:lnSpc>
              <a:spcBef>
                <a:spcPts val="0"/>
              </a:spcBef>
              <a:spcAft>
                <a:spcPts val="0"/>
              </a:spcAft>
              <a:buClrTx/>
              <a:buSzPct val="75000"/>
              <a:buFontTx/>
              <a:buChar char="●"/>
              <a:tabLst/>
              <a:defRPr sz="1800"/>
            </a:pPr>
            <a:r>
              <a:rPr lang="en-US" sz="2200" dirty="0" smtClean="0"/>
              <a:t> Google's App Indexing spec utilizes LINK tags, either in the </a:t>
            </a:r>
            <a:r>
              <a:rPr lang="en-US" sz="2200" dirty="0" err="1" smtClean="0"/>
              <a:t>dom</a:t>
            </a:r>
            <a:r>
              <a:rPr lang="en-US" sz="2200" dirty="0" smtClean="0"/>
              <a:t>, or as a property in the sitemap.</a:t>
            </a:r>
            <a:endParaRPr lang="en-US" sz="2200" dirty="0"/>
          </a:p>
        </p:txBody>
      </p:sp>
      <p:sp>
        <p:nvSpPr>
          <p:cNvPr id="4" name="Slide Number Placeholder 3"/>
          <p:cNvSpPr>
            <a:spLocks noGrp="1"/>
          </p:cNvSpPr>
          <p:nvPr>
            <p:ph type="sldNum" sz="quarter" idx="10"/>
          </p:nvPr>
        </p:nvSpPr>
        <p:spPr/>
        <p:txBody>
          <a:bodyPr/>
          <a:lstStyle/>
          <a:p>
            <a:fld id="{9BACB7FB-B5AD-064A-A28C-F9F744534983}" type="slidenum">
              <a:rPr lang="en-US" smtClean="0"/>
              <a:t>24</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buFont typeface="Arial"/>
              <a:buChar char="•"/>
              <a:defRPr sz="1800"/>
            </a:pPr>
            <a:endParaRPr lang="en-US" sz="2200" dirty="0" smtClean="0"/>
          </a:p>
          <a:p>
            <a:pPr marL="342900" lvl="0" indent="-342900">
              <a:buFont typeface="Arial"/>
              <a:buChar char="•"/>
              <a:defRPr sz="1800"/>
            </a:pPr>
            <a:r>
              <a:rPr lang="en-US" sz="2200" dirty="0" smtClean="0"/>
              <a:t>This is an example of the site-map implementing the app indexing standard</a:t>
            </a:r>
            <a:r>
              <a:rPr lang="en-US" sz="2200" baseline="0" dirty="0" smtClean="0"/>
              <a:t> for the Grid6 app.</a:t>
            </a:r>
            <a:endParaRPr lang="en-US" sz="2200" dirty="0"/>
          </a:p>
        </p:txBody>
      </p:sp>
      <p:sp>
        <p:nvSpPr>
          <p:cNvPr id="4" name="Slide Number Placeholder 3"/>
          <p:cNvSpPr>
            <a:spLocks noGrp="1"/>
          </p:cNvSpPr>
          <p:nvPr>
            <p:ph type="sldNum" sz="quarter" idx="10"/>
          </p:nvPr>
        </p:nvSpPr>
        <p:spPr/>
        <p:txBody>
          <a:bodyPr/>
          <a:lstStyle/>
          <a:p>
            <a:fld id="{9BACB7FB-B5AD-064A-A28C-F9F744534983}" type="slidenum">
              <a:rPr lang="en-US" smtClean="0"/>
              <a:t>25</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a:buSzPct val="75000"/>
              <a:buNone/>
              <a:defRPr sz="1800"/>
            </a:pPr>
            <a:endParaRPr lang="en-US" sz="2200" dirty="0" smtClean="0"/>
          </a:p>
          <a:p>
            <a:pPr marL="40640" lvl="0">
              <a:buSzPct val="75000"/>
              <a:buChar char="●"/>
              <a:defRPr sz="1800"/>
            </a:pPr>
            <a:r>
              <a:rPr lang="en-US" sz="2200" dirty="0" smtClean="0"/>
              <a:t> Some developers</a:t>
            </a:r>
            <a:r>
              <a:rPr lang="en-US" sz="2200" baseline="0" dirty="0" smtClean="0"/>
              <a:t> </a:t>
            </a:r>
            <a:r>
              <a:rPr lang="en-US" sz="2200" dirty="0" smtClean="0"/>
              <a:t>do not have web applications. How do we publish deep links in these cases? </a:t>
            </a:r>
          </a:p>
          <a:p>
            <a:pPr marL="40640" lvl="0">
              <a:buSzPct val="75000"/>
              <a:buChar char="●"/>
              <a:defRPr sz="1800"/>
            </a:pPr>
            <a:r>
              <a:rPr lang="en-US" sz="2200" dirty="0" smtClean="0"/>
              <a:t> Well, of course you can still publish links directly, as in the case of sharing content from user to user or on social media. </a:t>
            </a:r>
          </a:p>
          <a:p>
            <a:pPr marL="40640" lvl="0">
              <a:buSzPct val="75000"/>
              <a:buChar char="●"/>
              <a:defRPr sz="1800"/>
            </a:pPr>
            <a:r>
              <a:rPr lang="en-US" sz="2200" dirty="0" smtClean="0"/>
              <a:t> In general, to take advantage of the linking standards, the current implementation is to publish URLs to directory services.</a:t>
            </a:r>
          </a:p>
          <a:p>
            <a:pPr marL="40640" lvl="0">
              <a:buSzPct val="75000"/>
              <a:buChar char="●"/>
              <a:defRPr sz="1800"/>
            </a:pPr>
            <a:r>
              <a:rPr lang="en-US" sz="2200" dirty="0" smtClean="0"/>
              <a:t> App Indexing API is published by Android Apps during run-time.</a:t>
            </a:r>
          </a:p>
          <a:p>
            <a:pPr marL="40640" lvl="0">
              <a:buSzPct val="75000"/>
              <a:buChar char="●"/>
              <a:defRPr sz="1800"/>
            </a:pPr>
            <a:r>
              <a:rPr lang="en-US" sz="2200" dirty="0" smtClean="0"/>
              <a:t> App Links has a Host endpoint to the Index API, part of the Facebook Graph, where developers can publish App Links edges that Facebook will use to resolve URLs.</a:t>
            </a:r>
            <a:endParaRPr lang="en-US" sz="2000" dirty="0">
              <a:uFill>
                <a:solidFill/>
              </a:uFill>
            </a:endParaRPr>
          </a:p>
        </p:txBody>
      </p:sp>
      <p:sp>
        <p:nvSpPr>
          <p:cNvPr id="4" name="Slide Number Placeholder 3"/>
          <p:cNvSpPr>
            <a:spLocks noGrp="1"/>
          </p:cNvSpPr>
          <p:nvPr>
            <p:ph type="sldNum" sz="quarter" idx="10"/>
          </p:nvPr>
        </p:nvSpPr>
        <p:spPr/>
        <p:txBody>
          <a:bodyPr/>
          <a:lstStyle/>
          <a:p>
            <a:fld id="{9BACB7FB-B5AD-064A-A28C-F9F744534983}" type="slidenum">
              <a:rPr lang="en-US" smtClean="0"/>
              <a:t>26</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a:buSzPct val="75000"/>
              <a:buNone/>
              <a:defRPr sz="1800"/>
            </a:pPr>
            <a:endParaRPr lang="en-US" sz="2200" dirty="0" smtClean="0"/>
          </a:p>
          <a:p>
            <a:pPr marL="40640" lvl="0">
              <a:buSzPct val="75000"/>
              <a:buChar char="●"/>
              <a:defRPr sz="1800"/>
            </a:pPr>
            <a:r>
              <a:rPr lang="en-US" sz="2200" dirty="0" smtClean="0"/>
              <a:t>Handling deep link navigation is important for growth so that you understand how 3rd parties are opening your links, and how you handle your own fallback and deferred systems.</a:t>
            </a:r>
          </a:p>
          <a:p>
            <a:pPr marL="40640" lvl="0">
              <a:buSzPct val="75000"/>
              <a:buChar char="●"/>
              <a:defRPr sz="1800"/>
            </a:pPr>
            <a:r>
              <a:rPr lang="en-US" sz="2200" dirty="0" smtClean="0"/>
              <a:t> The most simple implementation is to open all URLs utilizing the built-in URL resolution system.</a:t>
            </a:r>
          </a:p>
          <a:p>
            <a:pPr marL="40640" lvl="0">
              <a:buSzPct val="75000"/>
              <a:buChar char="●"/>
              <a:defRPr sz="1800"/>
            </a:pPr>
            <a:r>
              <a:rPr lang="en-US" sz="2200" dirty="0" smtClean="0"/>
              <a:t>If the native URL is the same as the web </a:t>
            </a:r>
            <a:r>
              <a:rPr lang="en-US" sz="2200" dirty="0" err="1" smtClean="0"/>
              <a:t>url</a:t>
            </a:r>
            <a:r>
              <a:rPr lang="en-US" sz="2200" dirty="0" smtClean="0"/>
              <a:t>, or if the native app is able to handle the web </a:t>
            </a:r>
            <a:r>
              <a:rPr lang="en-US" sz="2200" dirty="0" err="1" smtClean="0"/>
              <a:t>urls</a:t>
            </a:r>
            <a:r>
              <a:rPr lang="en-US" sz="2200" dirty="0" smtClean="0"/>
              <a:t>, this system works well.</a:t>
            </a:r>
          </a:p>
          <a:p>
            <a:pPr marL="40640" lvl="0">
              <a:buSzPct val="75000"/>
              <a:buChar char="●"/>
              <a:defRPr sz="1800"/>
            </a:pPr>
            <a:r>
              <a:rPr lang="en-US" sz="2200" dirty="0" smtClean="0"/>
              <a:t> If this is not the case, we can use a resolution service to introspect to see if the URL has a registered deep link in the client platform.</a:t>
            </a:r>
          </a:p>
          <a:p>
            <a:pPr marL="40640" lvl="0">
              <a:buSzPct val="75000"/>
              <a:buChar char="●"/>
              <a:defRPr sz="1800"/>
            </a:pPr>
            <a:r>
              <a:rPr lang="en-US" sz="2200" dirty="0" smtClean="0"/>
              <a:t> Another option is to open the web application, and then use </a:t>
            </a:r>
            <a:r>
              <a:rPr lang="en-US" sz="2200" dirty="0" err="1" smtClean="0"/>
              <a:t>javascript</a:t>
            </a:r>
            <a:r>
              <a:rPr lang="en-US" sz="2200" dirty="0" smtClean="0"/>
              <a:t> or a third party service to open the corresponding service. </a:t>
            </a:r>
            <a:endParaRPr lang="en-US" sz="2200" dirty="0"/>
          </a:p>
        </p:txBody>
      </p:sp>
      <p:sp>
        <p:nvSpPr>
          <p:cNvPr id="4" name="Slide Number Placeholder 3"/>
          <p:cNvSpPr>
            <a:spLocks noGrp="1"/>
          </p:cNvSpPr>
          <p:nvPr>
            <p:ph type="sldNum" sz="quarter" idx="10"/>
          </p:nvPr>
        </p:nvSpPr>
        <p:spPr/>
        <p:txBody>
          <a:bodyPr/>
          <a:lstStyle/>
          <a:p>
            <a:fld id="{9BACB7FB-B5AD-064A-A28C-F9F744534983}" type="slidenum">
              <a:rPr lang="en-US" smtClean="0"/>
              <a:t>27</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28</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29</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indent="0">
              <a:buSzPct val="75000"/>
              <a:buFont typeface="Arial"/>
              <a:buNone/>
              <a:defRPr sz="1800"/>
            </a:pPr>
            <a:endParaRPr lang="en-US" sz="1200" baseline="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30</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31</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000" dirty="0" smtClean="0"/>
              <a:t>In computer science and information science, an ontology is a formal naming and definition of the types, properties, and interrelationships of the entities that really or fundamentally exist for a particular domain of discourse. It is thus a practical application of philosophical ontology, with a taxonomy.</a:t>
            </a:r>
          </a:p>
          <a:p>
            <a:pPr marL="40640" marR="0" lvl="0" indent="0" algn="l" defTabSz="457200" rtl="0" eaLnBrk="1" fontAlgn="auto" latinLnBrk="0" hangingPunct="1">
              <a:lnSpc>
                <a:spcPct val="100000"/>
              </a:lnSpc>
              <a:spcBef>
                <a:spcPts val="0"/>
              </a:spcBef>
              <a:spcAft>
                <a:spcPts val="0"/>
              </a:spcAft>
              <a:buClrTx/>
              <a:buSzPct val="75000"/>
              <a:buFontTx/>
              <a:buNone/>
              <a:tabLst/>
              <a:defRPr sz="1800"/>
            </a:pPr>
            <a:endParaRPr lang="en-US" sz="2000" dirty="0" smtClean="0"/>
          </a:p>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000" dirty="0" smtClean="0"/>
              <a:t>This is not a complete</a:t>
            </a:r>
            <a:r>
              <a:rPr lang="en-US" sz="2000" baseline="0" dirty="0" smtClean="0"/>
              <a:t> list of popular ontologies. We will be focusing on these two.</a:t>
            </a:r>
            <a:endParaRPr lang="en-US" sz="2000" dirty="0" smtClean="0"/>
          </a:p>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000" dirty="0" smtClean="0"/>
          </a:p>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32</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400" dirty="0" smtClean="0"/>
              <a:t>In computer science and information science, an ontology is a formal naming and definition of the types, properties, and interrelationships of the entities that really or fundamentally exist for a particular domain of discourse. It is thus a practical application of philosophical ontology, with a taxonomy.</a:t>
            </a:r>
          </a:p>
          <a:p>
            <a:pPr marL="40640" marR="0" lvl="0" indent="0" algn="l" defTabSz="457200" rtl="0" eaLnBrk="1" fontAlgn="auto" latinLnBrk="0" hangingPunct="1">
              <a:lnSpc>
                <a:spcPct val="100000"/>
              </a:lnSpc>
              <a:spcBef>
                <a:spcPts val="0"/>
              </a:spcBef>
              <a:spcAft>
                <a:spcPts val="0"/>
              </a:spcAft>
              <a:buClrTx/>
              <a:buSzPct val="75000"/>
              <a:buFontTx/>
              <a:buNone/>
              <a:tabLst/>
              <a:defRPr sz="1800"/>
            </a:pPr>
            <a:endParaRPr lang="en-US" sz="2400" dirty="0" smtClean="0"/>
          </a:p>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400" dirty="0" smtClean="0"/>
              <a:t>This is not a complete</a:t>
            </a:r>
            <a:r>
              <a:rPr lang="en-US" sz="2400" baseline="0" dirty="0" smtClean="0"/>
              <a:t> list of popular ontologies. We will be focusing on these two.</a:t>
            </a:r>
            <a:endParaRPr lang="en-US" sz="2400" dirty="0" smtClean="0"/>
          </a:p>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33</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34</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2400" dirty="0" smtClean="0"/>
              <a:t>The ID is very useful for </a:t>
            </a:r>
            <a:r>
              <a:rPr lang="en-US" sz="2400" dirty="0" err="1" smtClean="0"/>
              <a:t>canonicalizing</a:t>
            </a:r>
            <a:r>
              <a:rPr lang="en-US" sz="2400" dirty="0" smtClean="0"/>
              <a:t> and identifying the state.</a:t>
            </a:r>
          </a:p>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35</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36</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37</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38</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39</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indent="0">
              <a:buSzPct val="75000"/>
              <a:buFont typeface="Arial"/>
              <a:buNone/>
              <a:defRPr sz="1800"/>
            </a:pPr>
            <a:endParaRPr lang="en-US" sz="1200" baseline="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4</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40</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41</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42</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43</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44</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45</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48</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sz="1800"/>
            </a:pPr>
            <a:r>
              <a:rPr lang="en-US" sz="2200" b="1" dirty="0" smtClean="0"/>
              <a:t>YONI</a:t>
            </a:r>
            <a:r>
              <a:rPr lang="en-US" sz="2200" dirty="0" smtClean="0"/>
              <a:t> </a:t>
            </a:r>
          </a:p>
          <a:p>
            <a:pPr lvl="0">
              <a:defRPr sz="1800"/>
            </a:pPr>
            <a:endParaRPr lang="en-US" sz="2200" dirty="0" smtClean="0"/>
          </a:p>
          <a:p>
            <a:pPr lvl="0">
              <a:defRPr sz="1800"/>
            </a:pPr>
            <a:r>
              <a:rPr lang="en-US" sz="2200" dirty="0" smtClean="0"/>
              <a:t>This is the example output of the tool, showing Yelp’s links</a:t>
            </a:r>
            <a:endParaRPr lang="en-US" sz="2200" dirty="0"/>
          </a:p>
        </p:txBody>
      </p:sp>
      <p:sp>
        <p:nvSpPr>
          <p:cNvPr id="4" name="Slide Number Placeholder 3"/>
          <p:cNvSpPr>
            <a:spLocks noGrp="1"/>
          </p:cNvSpPr>
          <p:nvPr>
            <p:ph type="sldNum" sz="quarter" idx="10"/>
          </p:nvPr>
        </p:nvSpPr>
        <p:spPr/>
        <p:txBody>
          <a:bodyPr/>
          <a:lstStyle/>
          <a:p>
            <a:fld id="{9BACB7FB-B5AD-064A-A28C-F9F744534983}" type="slidenum">
              <a:rPr lang="en-US" smtClean="0"/>
              <a:t>49</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indent="0">
              <a:buSzPct val="75000"/>
              <a:buFont typeface="Arial"/>
              <a:buNone/>
              <a:defRPr sz="1800"/>
            </a:pPr>
            <a:endParaRPr lang="en-US" sz="1200" baseline="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5</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a:buSzPct val="75000"/>
              <a:buChar char="●"/>
              <a:defRPr sz="1800"/>
            </a:pPr>
            <a:r>
              <a:rPr lang="en-US" sz="2200" dirty="0" smtClean="0"/>
              <a:t> Conceptually, understanding deep linking on the web will give us a good baseline and common language to describe native mobile deep linking.</a:t>
            </a:r>
          </a:p>
          <a:p>
            <a:pPr marL="40640" lvl="0">
              <a:buSzPct val="75000"/>
              <a:buChar char="●"/>
              <a:defRPr sz="1800"/>
            </a:pPr>
            <a:r>
              <a:rPr lang="en-US" sz="2200" dirty="0" smtClean="0"/>
              <a:t> Here's an example URL from the web that we all know and love.</a:t>
            </a: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6</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200" dirty="0" smtClean="0"/>
              <a:t> This URL has a few different parts. </a:t>
            </a:r>
          </a:p>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200" dirty="0" smtClean="0"/>
              <a:t> The scheme indicates HTTP, the protocol for the web. </a:t>
            </a:r>
          </a:p>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200" dirty="0" smtClean="0"/>
              <a:t> The domain, </a:t>
            </a:r>
            <a:r>
              <a:rPr lang="en-US" sz="2200" dirty="0" err="1" smtClean="0"/>
              <a:t>example.com</a:t>
            </a:r>
            <a:r>
              <a:rPr lang="en-US" sz="2200" dirty="0" smtClean="0"/>
              <a:t>, designates the host that your browser will connect to.</a:t>
            </a:r>
          </a:p>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200" dirty="0" smtClean="0"/>
              <a:t> The path specifies the document from the host the browser is requesting. </a:t>
            </a:r>
          </a:p>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200" dirty="0" smtClean="0"/>
              <a:t> And finally the query which is additional data passed to the server.</a:t>
            </a:r>
            <a:endParaRPr lang="en-US" sz="2200" dirty="0" smtClean="0"/>
          </a:p>
        </p:txBody>
      </p:sp>
      <p:sp>
        <p:nvSpPr>
          <p:cNvPr id="4" name="Slide Number Placeholder 3"/>
          <p:cNvSpPr>
            <a:spLocks noGrp="1"/>
          </p:cNvSpPr>
          <p:nvPr>
            <p:ph type="sldNum" sz="quarter" idx="10"/>
          </p:nvPr>
        </p:nvSpPr>
        <p:spPr/>
        <p:txBody>
          <a:bodyPr/>
          <a:lstStyle/>
          <a:p>
            <a:fld id="{9BACB7FB-B5AD-064A-A28C-F9F744534983}" type="slidenum">
              <a:rPr lang="en-US" smtClean="0"/>
              <a:t>7</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200" dirty="0" smtClean="0"/>
              <a:t> This is a deep link, because the path and query should map to a specific web page on the host.</a:t>
            </a:r>
          </a:p>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200" dirty="0" smtClean="0"/>
              <a:t> The capability of the web to deep link is built-in at the protocol level because it's important that users can link to other web pages and browsers can request specific documents.</a:t>
            </a:r>
          </a:p>
          <a:p>
            <a:pPr marL="40640" marR="0" lvl="0" indent="0" algn="l" defTabSz="457200" rtl="0" eaLnBrk="1" fontAlgn="auto" latinLnBrk="0" hangingPunct="1">
              <a:lnSpc>
                <a:spcPct val="100000"/>
              </a:lnSpc>
              <a:spcBef>
                <a:spcPts val="0"/>
              </a:spcBef>
              <a:spcAft>
                <a:spcPts val="0"/>
              </a:spcAft>
              <a:buClrTx/>
              <a:buSzPct val="75000"/>
              <a:buFontTx/>
              <a:buNone/>
              <a:tabLst/>
              <a:defRPr sz="1800"/>
            </a:pPr>
            <a:r>
              <a:rPr lang="en-US" sz="2200" dirty="0" smtClean="0"/>
              <a:t> For example: when you search for a restaurant on a search engine and navigate to a result, the engine has indexed that particular document, and the browser should request the deep link URL to show you this particular document.</a:t>
            </a:r>
            <a:endParaRPr lang="en-US" sz="1200" dirty="0"/>
          </a:p>
        </p:txBody>
      </p:sp>
      <p:sp>
        <p:nvSpPr>
          <p:cNvPr id="4" name="Slide Number Placeholder 3"/>
          <p:cNvSpPr>
            <a:spLocks noGrp="1"/>
          </p:cNvSpPr>
          <p:nvPr>
            <p:ph type="sldNum" sz="quarter" idx="10"/>
          </p:nvPr>
        </p:nvSpPr>
        <p:spPr/>
        <p:txBody>
          <a:bodyPr/>
          <a:lstStyle/>
          <a:p>
            <a:fld id="{9BACB7FB-B5AD-064A-A28C-F9F744534983}" type="slidenum">
              <a:rPr lang="en-US" smtClean="0"/>
              <a:t>8</a:t>
            </a:fld>
            <a:endParaRPr lang="en-US" dirty="0"/>
          </a:p>
        </p:txBody>
      </p:sp>
    </p:spTree>
    <p:extLst>
      <p:ext uri="{BB962C8B-B14F-4D97-AF65-F5344CB8AC3E}">
        <p14:creationId xmlns:p14="http://schemas.microsoft.com/office/powerpoint/2010/main" val="3957698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0640" lvl="0">
              <a:buSzPct val="75000"/>
              <a:buChar char="●"/>
              <a:defRPr sz="1800"/>
            </a:pPr>
            <a:r>
              <a:rPr lang="en-US" sz="2200" dirty="0" smtClean="0"/>
              <a:t> Imagine that search engines could not link you directly to the correct web page, and instead, could only link to you the home page for the domain.</a:t>
            </a:r>
          </a:p>
          <a:p>
            <a:pPr marL="40640" lvl="0">
              <a:buSzPct val="75000"/>
              <a:buChar char="●"/>
              <a:defRPr sz="1800"/>
            </a:pPr>
            <a:r>
              <a:rPr lang="en-US" sz="2200" dirty="0" smtClean="0"/>
              <a:t> You would have to navigate through the UI in the web application to eventually reach the correct web page.</a:t>
            </a:r>
          </a:p>
          <a:p>
            <a:pPr marL="40640" lvl="0">
              <a:buSzPct val="75000"/>
              <a:buChar char="●"/>
              <a:defRPr sz="1800"/>
            </a:pPr>
            <a:r>
              <a:rPr lang="en-US" sz="2200" dirty="0" smtClean="0"/>
              <a:t> Let's start to draw some parallels from this to the native mobile user experience. </a:t>
            </a:r>
            <a:endParaRPr lang="en-US" sz="2200" dirty="0"/>
          </a:p>
        </p:txBody>
      </p:sp>
      <p:sp>
        <p:nvSpPr>
          <p:cNvPr id="4" name="Slide Number Placeholder 3"/>
          <p:cNvSpPr>
            <a:spLocks noGrp="1"/>
          </p:cNvSpPr>
          <p:nvPr>
            <p:ph type="sldNum" sz="quarter" idx="10"/>
          </p:nvPr>
        </p:nvSpPr>
        <p:spPr/>
        <p:txBody>
          <a:bodyPr/>
          <a:lstStyle/>
          <a:p>
            <a:fld id="{9BACB7FB-B5AD-064A-A28C-F9F744534983}" type="slidenum">
              <a:rPr lang="en-US" smtClean="0"/>
              <a:t>9</a:t>
            </a:fld>
            <a:endParaRPr lang="en-US" dirty="0"/>
          </a:p>
        </p:txBody>
      </p:sp>
    </p:spTree>
    <p:extLst>
      <p:ext uri="{BB962C8B-B14F-4D97-AF65-F5344CB8AC3E}">
        <p14:creationId xmlns:p14="http://schemas.microsoft.com/office/powerpoint/2010/main" val="39576983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8788" y="1445322"/>
            <a:ext cx="3889375" cy="3177154"/>
          </a:xfrm>
          <a:prstGeom prst="rect">
            <a:avLst/>
          </a:prstGeom>
        </p:spPr>
        <p:txBody>
          <a:bodyPr lIns="0" tIns="0" rIns="0" bIns="0"/>
          <a:lstStyle>
            <a:lvl1pPr algn="l">
              <a:defRPr sz="1600" b="0" i="0">
                <a:solidFill>
                  <a:srgbClr val="626262"/>
                </a:solidFill>
                <a:latin typeface="Helvetica Neue Light"/>
                <a:cs typeface="Helvetica Neue Light"/>
              </a:defRPr>
            </a:lvl1pPr>
          </a:lstStyle>
          <a:p>
            <a:r>
              <a:rPr lang="en-US" dirty="0" smtClean="0"/>
              <a:t>Click to edit Master title style</a:t>
            </a:r>
            <a:endParaRPr lang="en-US" dirty="0"/>
          </a:p>
        </p:txBody>
      </p:sp>
      <p:sp>
        <p:nvSpPr>
          <p:cNvPr id="18" name="Text Placeholder 17"/>
          <p:cNvSpPr>
            <a:spLocks noGrp="1"/>
          </p:cNvSpPr>
          <p:nvPr>
            <p:ph type="body" sz="quarter" idx="10" hasCustomPrompt="1"/>
          </p:nvPr>
        </p:nvSpPr>
        <p:spPr>
          <a:xfrm>
            <a:off x="458788" y="471304"/>
            <a:ext cx="8226426" cy="295152"/>
          </a:xfrm>
          <a:prstGeom prst="rect">
            <a:avLst/>
          </a:prstGeom>
        </p:spPr>
        <p:txBody>
          <a:bodyPr vert="horz" lIns="0" tIns="0" rIns="0" bIns="0" numCol="1" anchor="ctr" anchorCtr="0"/>
          <a:lstStyle>
            <a:lvl1pPr marL="0" indent="0" algn="l">
              <a:lnSpc>
                <a:spcPct val="100000"/>
              </a:lnSpc>
              <a:spcBef>
                <a:spcPts val="0"/>
              </a:spcBef>
              <a:buNone/>
              <a:defRPr sz="2400" kern="0">
                <a:solidFill>
                  <a:srgbClr val="565D68"/>
                </a:solidFill>
              </a:defRPr>
            </a:lvl1pPr>
          </a:lstStyle>
          <a:p>
            <a:pPr lvl="0"/>
            <a:r>
              <a:rPr lang="en-US" dirty="0" smtClean="0"/>
              <a:t>Click to add Title</a:t>
            </a:r>
            <a:endParaRPr lang="en-US" dirty="0"/>
          </a:p>
        </p:txBody>
      </p:sp>
      <p:sp>
        <p:nvSpPr>
          <p:cNvPr id="19" name="Text Placeholder 17"/>
          <p:cNvSpPr>
            <a:spLocks noGrp="1"/>
          </p:cNvSpPr>
          <p:nvPr>
            <p:ph type="body" sz="quarter" idx="11" hasCustomPrompt="1"/>
          </p:nvPr>
        </p:nvSpPr>
        <p:spPr>
          <a:xfrm>
            <a:off x="458788" y="772944"/>
            <a:ext cx="8226426" cy="332948"/>
          </a:xfrm>
          <a:prstGeom prst="rect">
            <a:avLst/>
          </a:prstGeom>
        </p:spPr>
        <p:txBody>
          <a:bodyPr vert="horz" lIns="0" tIns="0" rIns="0" bIns="0" anchor="ctr" anchorCtr="0"/>
          <a:lstStyle>
            <a:lvl1pPr marL="0" indent="0" algn="l">
              <a:lnSpc>
                <a:spcPct val="100000"/>
              </a:lnSpc>
              <a:spcBef>
                <a:spcPts val="0"/>
              </a:spcBef>
              <a:spcAft>
                <a:spcPts val="0"/>
              </a:spcAft>
              <a:buNone/>
              <a:defRPr sz="1400" kern="0"/>
            </a:lvl1pPr>
          </a:lstStyle>
          <a:p>
            <a:pPr lvl="0"/>
            <a:r>
              <a:rPr lang="en-US" dirty="0" smtClean="0"/>
              <a:t>Click to add Subtitle</a:t>
            </a:r>
            <a:endParaRPr lang="en-US" dirty="0"/>
          </a:p>
        </p:txBody>
      </p:sp>
    </p:spTree>
    <p:extLst>
      <p:ext uri="{BB962C8B-B14F-4D97-AF65-F5344CB8AC3E}">
        <p14:creationId xmlns:p14="http://schemas.microsoft.com/office/powerpoint/2010/main" val="1728351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245744" y="217847"/>
            <a:ext cx="8652512" cy="417941"/>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245744" y="941101"/>
            <a:ext cx="8652512" cy="3653522"/>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23317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7996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Content Master">
    <p:spTree>
      <p:nvGrpSpPr>
        <p:cNvPr id="1" name=""/>
        <p:cNvGrpSpPr/>
        <p:nvPr/>
      </p:nvGrpSpPr>
      <p:grpSpPr>
        <a:xfrm>
          <a:off x="0" y="0"/>
          <a:ext cx="0" cy="0"/>
          <a:chOff x="0" y="0"/>
          <a:chExt cx="0" cy="0"/>
        </a:xfrm>
      </p:grpSpPr>
      <p:sp>
        <p:nvSpPr>
          <p:cNvPr id="8" name="Shape 8"/>
          <p:cNvSpPr>
            <a:spLocks noGrp="1"/>
          </p:cNvSpPr>
          <p:nvPr>
            <p:ph type="title"/>
          </p:nvPr>
        </p:nvSpPr>
        <p:spPr>
          <a:xfrm>
            <a:off x="535782" y="609451"/>
            <a:ext cx="8081367" cy="895351"/>
          </a:xfrm>
          <a:prstGeom prst="rect">
            <a:avLst/>
          </a:prstGeom>
        </p:spPr>
        <p:txBody>
          <a:bodyPr lIns="64291" tIns="32146" rIns="64291" bIns="32146"/>
          <a:lstStyle/>
          <a:p>
            <a:pPr lvl="0">
              <a:defRPr sz="1800">
                <a:uFillTx/>
              </a:defRPr>
            </a:pPr>
            <a:r>
              <a:rPr sz="4200">
                <a:uFill>
                  <a:solidFill/>
                </a:uFill>
              </a:rPr>
              <a:t>Title Text</a:t>
            </a:r>
          </a:p>
        </p:txBody>
      </p:sp>
      <p:sp>
        <p:nvSpPr>
          <p:cNvPr id="9" name="Shape 9"/>
          <p:cNvSpPr>
            <a:spLocks noGrp="1"/>
          </p:cNvSpPr>
          <p:nvPr>
            <p:ph type="body" idx="1"/>
          </p:nvPr>
        </p:nvSpPr>
        <p:spPr>
          <a:xfrm>
            <a:off x="535781" y="1504950"/>
            <a:ext cx="7831336" cy="3522762"/>
          </a:xfrm>
          <a:prstGeom prst="rect">
            <a:avLst/>
          </a:prstGeom>
        </p:spPr>
        <p:txBody>
          <a:bodyPr lIns="64291" tIns="32146" rIns="64291" bIns="32146"/>
          <a:lstStyle>
            <a:lvl2pPr marL="550942" indent="-200911">
              <a:spcBef>
                <a:spcPts val="703"/>
              </a:spcBef>
              <a:defRPr sz="2700"/>
            </a:lvl2pPr>
            <a:lvl3pPr>
              <a:spcBef>
                <a:spcPts val="633"/>
              </a:spcBef>
              <a:defRPr sz="2200"/>
            </a:lvl3pPr>
            <a:lvl4pPr>
              <a:spcBef>
                <a:spcPts val="562"/>
              </a:spcBef>
              <a:defRPr sz="2000"/>
            </a:lvl4pPr>
            <a:lvl5pPr>
              <a:spcBef>
                <a:spcPts val="562"/>
              </a:spcBef>
              <a:defRPr sz="1700"/>
            </a:lvl5pPr>
          </a:lstStyle>
          <a:p>
            <a:pPr lvl="0">
              <a:defRPr sz="1800">
                <a:uFillTx/>
              </a:defRPr>
            </a:pPr>
            <a:r>
              <a:rPr sz="3100">
                <a:uFill>
                  <a:solidFill/>
                </a:uFill>
              </a:rPr>
              <a:t>Body Level One</a:t>
            </a:r>
          </a:p>
          <a:p>
            <a:pPr lvl="1">
              <a:defRPr sz="1800">
                <a:uFillTx/>
              </a:defRPr>
            </a:pPr>
            <a:r>
              <a:rPr sz="2700">
                <a:uFill>
                  <a:solidFill/>
                </a:uFill>
              </a:rPr>
              <a:t>Body Level Two</a:t>
            </a:r>
          </a:p>
          <a:p>
            <a:pPr lvl="2">
              <a:defRPr sz="1800">
                <a:uFillTx/>
              </a:defRPr>
            </a:pPr>
            <a:r>
              <a:rPr sz="2200">
                <a:uFill>
                  <a:solidFill/>
                </a:uFill>
              </a:rPr>
              <a:t>Body Level Three</a:t>
            </a:r>
          </a:p>
          <a:p>
            <a:pPr lvl="3">
              <a:defRPr sz="1800">
                <a:uFillTx/>
              </a:defRPr>
            </a:pPr>
            <a:r>
              <a:rPr sz="2000">
                <a:uFill>
                  <a:solidFill/>
                </a:uFill>
              </a:rPr>
              <a:t>Body Level Four</a:t>
            </a:r>
          </a:p>
          <a:p>
            <a:pPr lvl="4">
              <a:defRPr sz="1800">
                <a:uFillTx/>
              </a:defRPr>
            </a:pPr>
            <a:r>
              <a:rPr sz="1700">
                <a:uFill>
                  <a:solidFill/>
                </a:uFill>
              </a:rPr>
              <a:t>Body Level Five</a:t>
            </a:r>
          </a:p>
        </p:txBody>
      </p:sp>
    </p:spTree>
    <p:extLst>
      <p:ext uri="{BB962C8B-B14F-4D97-AF65-F5344CB8AC3E}">
        <p14:creationId xmlns:p14="http://schemas.microsoft.com/office/powerpoint/2010/main" val="3863593698"/>
      </p:ext>
    </p:extLst>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245744" y="941101"/>
            <a:ext cx="8652512" cy="3653522"/>
          </a:xfrm>
          <a:prstGeom prst="rect">
            <a:avLst/>
          </a:prstGeo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203822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122394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245744" y="217847"/>
            <a:ext cx="8652512" cy="417941"/>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200151"/>
            <a:ext cx="4038600" cy="339447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60594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5744" y="217847"/>
            <a:ext cx="8652512" cy="417941"/>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86824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45744" y="217847"/>
            <a:ext cx="8652512" cy="417941"/>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1084712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92246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2182203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6159831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7" name="Group 26"/>
          <p:cNvGrpSpPr/>
          <p:nvPr userDrawn="1"/>
        </p:nvGrpSpPr>
        <p:grpSpPr>
          <a:xfrm>
            <a:off x="100020" y="4740771"/>
            <a:ext cx="9043980" cy="402729"/>
            <a:chOff x="100020" y="4740771"/>
            <a:chExt cx="9043980" cy="402729"/>
          </a:xfrm>
        </p:grpSpPr>
        <p:grpSp>
          <p:nvGrpSpPr>
            <p:cNvPr id="28" name="Group 27"/>
            <p:cNvGrpSpPr/>
            <p:nvPr userDrawn="1"/>
          </p:nvGrpSpPr>
          <p:grpSpPr>
            <a:xfrm>
              <a:off x="100020" y="4740771"/>
              <a:ext cx="9043980" cy="402729"/>
              <a:chOff x="100020" y="3707868"/>
              <a:chExt cx="9043980" cy="402729"/>
            </a:xfrm>
          </p:grpSpPr>
          <p:sp>
            <p:nvSpPr>
              <p:cNvPr id="30" name="Rectangle 29"/>
              <p:cNvSpPr/>
              <p:nvPr/>
            </p:nvSpPr>
            <p:spPr>
              <a:xfrm>
                <a:off x="100020" y="3707868"/>
                <a:ext cx="9043980" cy="4027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100" kern="1000" dirty="0" smtClean="0">
                    <a:solidFill>
                      <a:srgbClr val="46A4E8"/>
                    </a:solidFill>
                    <a:latin typeface="Helvetica Neue Light"/>
                    <a:cs typeface="Helvetica Neue Light"/>
                  </a:rPr>
                  <a:t>proprietary &amp; confidential</a:t>
                </a:r>
              </a:p>
            </p:txBody>
          </p:sp>
          <p:cxnSp>
            <p:nvCxnSpPr>
              <p:cNvPr id="31" name="Straight Connector 30"/>
              <p:cNvCxnSpPr/>
              <p:nvPr/>
            </p:nvCxnSpPr>
            <p:spPr>
              <a:xfrm>
                <a:off x="100020" y="3707868"/>
                <a:ext cx="8943960" cy="0"/>
              </a:xfrm>
              <a:prstGeom prst="line">
                <a:avLst/>
              </a:prstGeom>
              <a:ln w="6350" cap="flat">
                <a:solidFill>
                  <a:srgbClr val="185DA9"/>
                </a:solidFill>
              </a:ln>
              <a:effectLst/>
            </p:spPr>
            <p:style>
              <a:lnRef idx="2">
                <a:schemeClr val="accent1"/>
              </a:lnRef>
              <a:fillRef idx="0">
                <a:schemeClr val="accent1"/>
              </a:fillRef>
              <a:effectRef idx="1">
                <a:schemeClr val="accent1"/>
              </a:effectRef>
              <a:fontRef idx="minor">
                <a:schemeClr val="tx1"/>
              </a:fontRef>
            </p:style>
          </p:cxnSp>
        </p:grpSp>
        <p:pic>
          <p:nvPicPr>
            <p:cNvPr id="29" name="Picture 28" descr="01_Basic_Blue.png"/>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100020" y="4859750"/>
              <a:ext cx="659894" cy="169597"/>
            </a:xfrm>
            <a:prstGeom prst="rect">
              <a:avLst/>
            </a:prstGeom>
          </p:spPr>
        </p:pic>
      </p:grpSp>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56" r:id="rId1"/>
    <p:sldLayoutId id="2147493457" r:id="rId2"/>
    <p:sldLayoutId id="2147493458" r:id="rId3"/>
    <p:sldLayoutId id="2147493459" r:id="rId4"/>
    <p:sldLayoutId id="2147493460" r:id="rId5"/>
    <p:sldLayoutId id="2147493461" r:id="rId6"/>
    <p:sldLayoutId id="2147493462" r:id="rId7"/>
    <p:sldLayoutId id="2147493463" r:id="rId8"/>
    <p:sldLayoutId id="2147493464" r:id="rId9"/>
    <p:sldLayoutId id="2147493465" r:id="rId10"/>
    <p:sldLayoutId id="2147493466" r:id="rId11"/>
    <p:sldLayoutId id="2147493467" r:id="rId12"/>
  </p:sldLayoutIdLst>
  <p:txStyles>
    <p:titleStyle>
      <a:lvl1pPr algn="ctr" defTabSz="457200" rtl="0" eaLnBrk="1" latinLnBrk="0" hangingPunct="1">
        <a:spcBef>
          <a:spcPct val="0"/>
        </a:spcBef>
        <a:buNone/>
        <a:defRPr sz="2000" b="0" i="0" kern="1200" baseline="0">
          <a:solidFill>
            <a:srgbClr val="5B6573"/>
          </a:solidFill>
          <a:latin typeface="Helvetica Neue Light"/>
          <a:ea typeface="+mj-ea"/>
          <a:cs typeface="Helvetica Neue Light"/>
        </a:defRPr>
      </a:lvl1pPr>
    </p:titleStyle>
    <p:bodyStyle>
      <a:lvl1pPr marL="342900" indent="-34290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1pPr>
      <a:lvl2pPr marL="628650" indent="-17145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2pPr>
      <a:lvl3pPr marL="1143000" indent="-22860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3pPr>
      <a:lvl4pPr marL="1543050" indent="-17145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4pPr>
      <a:lvl5pPr marL="2000250" indent="-17145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4" Type="http://schemas.openxmlformats.org/officeDocument/2006/relationships/image" Target="../media/image1.png"/><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18.tif"/><Relationship Id="rId4" Type="http://schemas.openxmlformats.org/officeDocument/2006/relationships/image" Target="../media/image8.emf"/><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hyperlink" Target="http://www.schema.org/Movie" TargetMode="External"/><Relationship Id="rId4" Type="http://schemas.openxmlformats.org/officeDocument/2006/relationships/image" Target="../media/image21.png"/><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eventmobi.com/adcboston" TargetMode="External"/><Relationship Id="rId3" Type="http://schemas.openxmlformats.org/officeDocument/2006/relationships/image" Target="../media/image24.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01_Basic_Blu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688128" y="1910698"/>
            <a:ext cx="3767744" cy="968334"/>
          </a:xfrm>
          <a:prstGeom prst="rect">
            <a:avLst/>
          </a:prstGeom>
        </p:spPr>
      </p:pic>
    </p:spTree>
    <p:extLst>
      <p:ext uri="{BB962C8B-B14F-4D97-AF65-F5344CB8AC3E}">
        <p14:creationId xmlns:p14="http://schemas.microsoft.com/office/powerpoint/2010/main" val="41950640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a:spLocks noGrp="1"/>
          </p:cNvSpPr>
          <p:nvPr>
            <p:ph type="body" sz="quarter" idx="10"/>
          </p:nvPr>
        </p:nvSpPr>
        <p:spPr>
          <a:xfrm>
            <a:off x="616856" y="314476"/>
            <a:ext cx="7910288" cy="608808"/>
          </a:xfrm>
        </p:spPr>
        <p:txBody>
          <a:bodyPr/>
          <a:lstStyle/>
          <a:p>
            <a:pPr algn="ctr"/>
            <a:r>
              <a:rPr lang="en-US" dirty="0" smtClean="0"/>
              <a:t>Mobile Deep </a:t>
            </a:r>
            <a:r>
              <a:rPr lang="en-US" dirty="0"/>
              <a:t>Linking</a:t>
            </a:r>
            <a:endParaRPr lang="en-US" dirty="0"/>
          </a:p>
        </p:txBody>
      </p:sp>
      <p:pic>
        <p:nvPicPr>
          <p:cNvPr id="10" name="Picture 9" descr="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355" y="591076"/>
            <a:ext cx="7497290" cy="3933574"/>
          </a:xfrm>
          <a:prstGeom prst="rect">
            <a:avLst/>
          </a:prstGeom>
        </p:spPr>
      </p:pic>
    </p:spTree>
    <p:extLst>
      <p:ext uri="{BB962C8B-B14F-4D97-AF65-F5344CB8AC3E}">
        <p14:creationId xmlns:p14="http://schemas.microsoft.com/office/powerpoint/2010/main" val="170964124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p:cNvSpPr>
            <a:spLocks noGrp="1"/>
          </p:cNvSpPr>
          <p:nvPr>
            <p:ph type="body" sz="quarter" idx="10"/>
          </p:nvPr>
        </p:nvSpPr>
        <p:spPr>
          <a:xfrm>
            <a:off x="616856" y="314476"/>
            <a:ext cx="7910288" cy="608808"/>
          </a:xfrm>
        </p:spPr>
        <p:txBody>
          <a:bodyPr/>
          <a:lstStyle/>
          <a:p>
            <a:pPr algn="ctr"/>
            <a:r>
              <a:rPr lang="en-US" dirty="0" smtClean="0"/>
              <a:t>Mobile Deep </a:t>
            </a:r>
            <a:r>
              <a:rPr lang="en-US" dirty="0"/>
              <a:t>Linking</a:t>
            </a:r>
            <a:endParaRPr lang="en-US" dirty="0"/>
          </a:p>
        </p:txBody>
      </p:sp>
      <p:pic>
        <p:nvPicPr>
          <p:cNvPr id="5" name="Picture 4" descr="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843" y="585084"/>
            <a:ext cx="7492315" cy="3930964"/>
          </a:xfrm>
          <a:prstGeom prst="rect">
            <a:avLst/>
          </a:prstGeom>
        </p:spPr>
      </p:pic>
    </p:spTree>
    <p:extLst>
      <p:ext uri="{BB962C8B-B14F-4D97-AF65-F5344CB8AC3E}">
        <p14:creationId xmlns:p14="http://schemas.microsoft.com/office/powerpoint/2010/main" val="428935900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16856" y="314476"/>
            <a:ext cx="7910288" cy="608808"/>
          </a:xfrm>
        </p:spPr>
        <p:txBody>
          <a:bodyPr/>
          <a:lstStyle/>
          <a:p>
            <a:pPr algn="ctr">
              <a:tabLst>
                <a:tab pos="3482975" algn="l"/>
              </a:tabLst>
            </a:pPr>
            <a:r>
              <a:rPr lang="en-US" dirty="0" smtClean="0"/>
              <a:t>Mobile Deep Linking</a:t>
            </a:r>
          </a:p>
        </p:txBody>
      </p:sp>
      <p:pic>
        <p:nvPicPr>
          <p:cNvPr id="15" name="Content Placeholder 5" descr="os-to-os.png"/>
          <p:cNvPicPr>
            <a:picLocks noChangeAspect="1"/>
          </p:cNvPicPr>
          <p:nvPr/>
        </p:nvPicPr>
        <p:blipFill>
          <a:blip r:embed="rId3">
            <a:extLst>
              <a:ext uri="{28A0092B-C50C-407E-A947-70E740481C1C}">
                <a14:useLocalDpi xmlns:a14="http://schemas.microsoft.com/office/drawing/2010/main" val="0"/>
              </a:ext>
            </a:extLst>
          </a:blip>
          <a:srcRect t="8731" b="8731"/>
          <a:stretch>
            <a:fillRect/>
          </a:stretch>
        </p:blipFill>
        <p:spPr>
          <a:xfrm>
            <a:off x="340592" y="923284"/>
            <a:ext cx="8205304" cy="3553926"/>
          </a:xfrm>
          <a:prstGeom prst="rect">
            <a:avLst/>
          </a:prstGeom>
        </p:spPr>
      </p:pic>
    </p:spTree>
    <p:extLst>
      <p:ext uri="{BB962C8B-B14F-4D97-AF65-F5344CB8AC3E}">
        <p14:creationId xmlns:p14="http://schemas.microsoft.com/office/powerpoint/2010/main" val="156558047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588209" y="1707122"/>
            <a:ext cx="7910288" cy="608808"/>
          </a:xfrm>
        </p:spPr>
        <p:txBody>
          <a:bodyPr/>
          <a:lstStyle/>
          <a:p>
            <a:pPr>
              <a:lnSpc>
                <a:spcPct val="120000"/>
              </a:lnSpc>
            </a:pPr>
            <a:r>
              <a:rPr lang="en-US" sz="1400" dirty="0">
                <a:solidFill>
                  <a:srgbClr val="444A55"/>
                </a:solidFill>
              </a:rPr>
              <a:t>Value Prop</a:t>
            </a:r>
          </a:p>
          <a:p>
            <a:pPr>
              <a:lnSpc>
                <a:spcPct val="120000"/>
              </a:lnSpc>
            </a:pPr>
            <a:r>
              <a:rPr lang="en-US" dirty="0" smtClean="0">
                <a:solidFill>
                  <a:srgbClr val="3D93DF"/>
                </a:solidFill>
              </a:rPr>
              <a:t>Improved User Experience</a:t>
            </a:r>
          </a:p>
        </p:txBody>
      </p:sp>
      <p:sp>
        <p:nvSpPr>
          <p:cNvPr id="10" name="Shape 130"/>
          <p:cNvSpPr>
            <a:spLocks noGrp="1"/>
          </p:cNvSpPr>
          <p:nvPr>
            <p:ph type="body" idx="4294967295"/>
          </p:nvPr>
        </p:nvSpPr>
        <p:spPr>
          <a:xfrm>
            <a:off x="515217" y="2453263"/>
            <a:ext cx="3762565" cy="711203"/>
          </a:xfrm>
          <a:prstGeom prst="rect">
            <a:avLst/>
          </a:prstGeom>
        </p:spPr>
        <p:txBody>
          <a:bodyPr/>
          <a:lstStyle>
            <a:lvl1pPr marL="0">
              <a:buSzTx/>
              <a:buNone/>
            </a:lvl1pPr>
          </a:lstStyle>
          <a:p>
            <a:pPr lvl="0">
              <a:defRPr sz="1800">
                <a:uFillTx/>
              </a:defRPr>
            </a:pPr>
            <a:r>
              <a:rPr lang="en-US" sz="1400" dirty="0">
                <a:solidFill>
                  <a:srgbClr val="444A55"/>
                </a:solidFill>
                <a:uFill>
                  <a:solidFill/>
                </a:uFill>
              </a:rPr>
              <a:t>Quickly navigate to commonly used </a:t>
            </a:r>
            <a:r>
              <a:rPr lang="en-US" sz="1400" dirty="0" smtClean="0">
                <a:solidFill>
                  <a:srgbClr val="444A55"/>
                </a:solidFill>
                <a:uFill>
                  <a:solidFill/>
                </a:uFill>
              </a:rPr>
              <a:t>features</a:t>
            </a:r>
            <a:endParaRPr lang="en-US" sz="1400" dirty="0">
              <a:solidFill>
                <a:srgbClr val="444A55"/>
              </a:solidFill>
              <a:uFill>
                <a:solidFill/>
              </a:uFill>
            </a:endParaRPr>
          </a:p>
        </p:txBody>
      </p:sp>
      <p:grpSp>
        <p:nvGrpSpPr>
          <p:cNvPr id="27" name="Group 26"/>
          <p:cNvGrpSpPr/>
          <p:nvPr/>
        </p:nvGrpSpPr>
        <p:grpSpPr>
          <a:xfrm>
            <a:off x="95625" y="4742497"/>
            <a:ext cx="9043980" cy="402729"/>
            <a:chOff x="95625" y="4740771"/>
            <a:chExt cx="9043980" cy="402729"/>
          </a:xfrm>
        </p:grpSpPr>
        <p:grpSp>
          <p:nvGrpSpPr>
            <p:cNvPr id="28" name="Group 27"/>
            <p:cNvGrpSpPr/>
            <p:nvPr userDrawn="1"/>
          </p:nvGrpSpPr>
          <p:grpSpPr>
            <a:xfrm>
              <a:off x="95625" y="4740771"/>
              <a:ext cx="9043980" cy="402729"/>
              <a:chOff x="95625" y="3707868"/>
              <a:chExt cx="9043980" cy="402729"/>
            </a:xfrm>
          </p:grpSpPr>
          <p:sp>
            <p:nvSpPr>
              <p:cNvPr id="30" name="Rectangle 29"/>
              <p:cNvSpPr/>
              <p:nvPr/>
            </p:nvSpPr>
            <p:spPr>
              <a:xfrm>
                <a:off x="95625" y="3707868"/>
                <a:ext cx="9043980" cy="4027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100" kern="1000" dirty="0" smtClean="0">
                    <a:solidFill>
                      <a:srgbClr val="46A4E8"/>
                    </a:solidFill>
                    <a:latin typeface="Helvetica Neue Light"/>
                    <a:cs typeface="Helvetica Neue Light"/>
                  </a:rPr>
                  <a:t>proprietary &amp; confidential</a:t>
                </a:r>
              </a:p>
            </p:txBody>
          </p:sp>
          <p:cxnSp>
            <p:nvCxnSpPr>
              <p:cNvPr id="31" name="Straight Connector 30"/>
              <p:cNvCxnSpPr/>
              <p:nvPr/>
            </p:nvCxnSpPr>
            <p:spPr>
              <a:xfrm>
                <a:off x="100020" y="3707868"/>
                <a:ext cx="8943960" cy="0"/>
              </a:xfrm>
              <a:prstGeom prst="line">
                <a:avLst/>
              </a:prstGeom>
              <a:ln w="6350" cap="flat">
                <a:solidFill>
                  <a:srgbClr val="185DA9"/>
                </a:solidFill>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20" y="3840570"/>
                <a:ext cx="2416909" cy="176705"/>
              </a:xfrm>
              <a:prstGeom prst="rect">
                <a:avLst/>
              </a:prstGeom>
            </p:spPr>
          </p:pic>
        </p:grpSp>
        <p:sp>
          <p:nvSpPr>
            <p:cNvPr id="29" name="TextBox 28"/>
            <p:cNvSpPr txBox="1"/>
            <p:nvPr userDrawn="1"/>
          </p:nvSpPr>
          <p:spPr>
            <a:xfrm>
              <a:off x="667193" y="4795991"/>
              <a:ext cx="1960168" cy="298042"/>
            </a:xfrm>
            <a:prstGeom prst="rect">
              <a:avLst/>
            </a:prstGeom>
            <a:solidFill>
              <a:schemeClr val="bg1"/>
            </a:solidFill>
          </p:spPr>
          <p:txBody>
            <a:bodyPr wrap="square" rtlCol="0">
              <a:spAutoFit/>
            </a:bodyPr>
            <a:lstStyle/>
            <a:p>
              <a:endParaRPr lang="en-US" dirty="0"/>
            </a:p>
          </p:txBody>
        </p:sp>
      </p:grpSp>
      <p:pic>
        <p:nvPicPr>
          <p:cNvPr id="14" name="Content Placeholder 5" descr="userexperience1.png"/>
          <p:cNvPicPr>
            <a:picLocks noChangeAspect="1"/>
          </p:cNvPicPr>
          <p:nvPr/>
        </p:nvPicPr>
        <p:blipFill>
          <a:blip r:embed="rId4">
            <a:extLst>
              <a:ext uri="{28A0092B-C50C-407E-A947-70E740481C1C}">
                <a14:useLocalDpi xmlns:a14="http://schemas.microsoft.com/office/drawing/2010/main" val="0"/>
              </a:ext>
            </a:extLst>
          </a:blip>
          <a:srcRect l="19484" r="19484"/>
          <a:stretch>
            <a:fillRect/>
          </a:stretch>
        </p:blipFill>
        <p:spPr>
          <a:xfrm>
            <a:off x="4279380" y="465380"/>
            <a:ext cx="4624480" cy="3975766"/>
          </a:xfrm>
          <a:prstGeom prst="rect">
            <a:avLst/>
          </a:prstGeom>
        </p:spPr>
      </p:pic>
    </p:spTree>
    <p:extLst>
      <p:ext uri="{BB962C8B-B14F-4D97-AF65-F5344CB8AC3E}">
        <p14:creationId xmlns:p14="http://schemas.microsoft.com/office/powerpoint/2010/main" val="193063791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95625" y="4742497"/>
            <a:ext cx="9043980" cy="402729"/>
            <a:chOff x="95625" y="4740771"/>
            <a:chExt cx="9043980" cy="402729"/>
          </a:xfrm>
        </p:grpSpPr>
        <p:grpSp>
          <p:nvGrpSpPr>
            <p:cNvPr id="28" name="Group 27"/>
            <p:cNvGrpSpPr/>
            <p:nvPr userDrawn="1"/>
          </p:nvGrpSpPr>
          <p:grpSpPr>
            <a:xfrm>
              <a:off x="95625" y="4740771"/>
              <a:ext cx="9043980" cy="402729"/>
              <a:chOff x="95625" y="3707868"/>
              <a:chExt cx="9043980" cy="402729"/>
            </a:xfrm>
          </p:grpSpPr>
          <p:sp>
            <p:nvSpPr>
              <p:cNvPr id="30" name="Rectangle 29"/>
              <p:cNvSpPr/>
              <p:nvPr/>
            </p:nvSpPr>
            <p:spPr>
              <a:xfrm>
                <a:off x="95625" y="3707868"/>
                <a:ext cx="9043980" cy="4027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100" kern="1000" dirty="0" smtClean="0">
                    <a:solidFill>
                      <a:srgbClr val="46A4E8"/>
                    </a:solidFill>
                    <a:latin typeface="Helvetica Neue Light"/>
                    <a:cs typeface="Helvetica Neue Light"/>
                  </a:rPr>
                  <a:t>proprietary &amp; confidential</a:t>
                </a:r>
              </a:p>
            </p:txBody>
          </p:sp>
          <p:cxnSp>
            <p:nvCxnSpPr>
              <p:cNvPr id="31" name="Straight Connector 30"/>
              <p:cNvCxnSpPr/>
              <p:nvPr/>
            </p:nvCxnSpPr>
            <p:spPr>
              <a:xfrm>
                <a:off x="100020" y="3707868"/>
                <a:ext cx="8943960" cy="0"/>
              </a:xfrm>
              <a:prstGeom prst="line">
                <a:avLst/>
              </a:prstGeom>
              <a:ln w="6350" cap="flat">
                <a:solidFill>
                  <a:srgbClr val="185DA9"/>
                </a:solidFill>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20" y="3840570"/>
                <a:ext cx="2416909" cy="176705"/>
              </a:xfrm>
              <a:prstGeom prst="rect">
                <a:avLst/>
              </a:prstGeom>
            </p:spPr>
          </p:pic>
        </p:grpSp>
        <p:sp>
          <p:nvSpPr>
            <p:cNvPr id="29" name="TextBox 28"/>
            <p:cNvSpPr txBox="1"/>
            <p:nvPr userDrawn="1"/>
          </p:nvSpPr>
          <p:spPr>
            <a:xfrm>
              <a:off x="667193" y="4795991"/>
              <a:ext cx="1960168" cy="298042"/>
            </a:xfrm>
            <a:prstGeom prst="rect">
              <a:avLst/>
            </a:prstGeom>
            <a:solidFill>
              <a:schemeClr val="bg1"/>
            </a:solidFill>
          </p:spPr>
          <p:txBody>
            <a:bodyPr wrap="square" rtlCol="0">
              <a:spAutoFit/>
            </a:bodyPr>
            <a:lstStyle/>
            <a:p>
              <a:endParaRPr lang="en-US" dirty="0"/>
            </a:p>
          </p:txBody>
        </p:sp>
      </p:grpSp>
      <p:pic>
        <p:nvPicPr>
          <p:cNvPr id="11" name="Content Placeholder 4" descr="userexperience3.png"/>
          <p:cNvPicPr>
            <a:picLocks noChangeAspect="1"/>
          </p:cNvPicPr>
          <p:nvPr/>
        </p:nvPicPr>
        <p:blipFill>
          <a:blip r:embed="rId4">
            <a:extLst>
              <a:ext uri="{28A0092B-C50C-407E-A947-70E740481C1C}">
                <a14:useLocalDpi xmlns:a14="http://schemas.microsoft.com/office/drawing/2010/main" val="0"/>
              </a:ext>
            </a:extLst>
          </a:blip>
          <a:srcRect l="19484" r="19484"/>
          <a:stretch>
            <a:fillRect/>
          </a:stretch>
        </p:blipFill>
        <p:spPr>
          <a:xfrm>
            <a:off x="4279380" y="465380"/>
            <a:ext cx="4624480" cy="3975766"/>
          </a:xfrm>
          <a:prstGeom prst="rect">
            <a:avLst/>
          </a:prstGeom>
        </p:spPr>
      </p:pic>
      <p:sp>
        <p:nvSpPr>
          <p:cNvPr id="12" name="Text Placeholder 2"/>
          <p:cNvSpPr>
            <a:spLocks noGrp="1"/>
          </p:cNvSpPr>
          <p:nvPr>
            <p:ph type="body" sz="quarter" idx="10"/>
          </p:nvPr>
        </p:nvSpPr>
        <p:spPr>
          <a:xfrm>
            <a:off x="588209" y="1707122"/>
            <a:ext cx="7910288" cy="608808"/>
          </a:xfrm>
        </p:spPr>
        <p:txBody>
          <a:bodyPr/>
          <a:lstStyle/>
          <a:p>
            <a:pPr>
              <a:lnSpc>
                <a:spcPct val="120000"/>
              </a:lnSpc>
            </a:pPr>
            <a:r>
              <a:rPr lang="en-US" sz="1400" dirty="0">
                <a:solidFill>
                  <a:srgbClr val="444A55"/>
                </a:solidFill>
              </a:rPr>
              <a:t>Value Prop</a:t>
            </a:r>
          </a:p>
          <a:p>
            <a:pPr>
              <a:lnSpc>
                <a:spcPct val="120000"/>
              </a:lnSpc>
            </a:pPr>
            <a:r>
              <a:rPr lang="en-US" dirty="0" smtClean="0">
                <a:solidFill>
                  <a:srgbClr val="3D93DF"/>
                </a:solidFill>
              </a:rPr>
              <a:t>Improved User Experience</a:t>
            </a:r>
          </a:p>
        </p:txBody>
      </p:sp>
      <p:sp>
        <p:nvSpPr>
          <p:cNvPr id="13" name="Shape 130"/>
          <p:cNvSpPr>
            <a:spLocks noGrp="1"/>
          </p:cNvSpPr>
          <p:nvPr>
            <p:ph type="body" idx="4294967295"/>
          </p:nvPr>
        </p:nvSpPr>
        <p:spPr>
          <a:xfrm>
            <a:off x="515217" y="2459582"/>
            <a:ext cx="3418815" cy="711203"/>
          </a:xfrm>
          <a:prstGeom prst="rect">
            <a:avLst/>
          </a:prstGeom>
        </p:spPr>
        <p:txBody>
          <a:bodyPr/>
          <a:lstStyle>
            <a:lvl1pPr marL="0">
              <a:buSzTx/>
              <a:buNone/>
            </a:lvl1pPr>
          </a:lstStyle>
          <a:p>
            <a:pPr lvl="0">
              <a:defRPr sz="1800">
                <a:uFillTx/>
              </a:defRPr>
            </a:pPr>
            <a:r>
              <a:rPr lang="en-US" sz="1400" dirty="0">
                <a:solidFill>
                  <a:srgbClr val="444A55"/>
                </a:solidFill>
                <a:uFill>
                  <a:solidFill/>
                </a:uFill>
              </a:rPr>
              <a:t>Share particular features or states with other users</a:t>
            </a:r>
          </a:p>
        </p:txBody>
      </p:sp>
    </p:spTree>
    <p:extLst>
      <p:ext uri="{BB962C8B-B14F-4D97-AF65-F5344CB8AC3E}">
        <p14:creationId xmlns:p14="http://schemas.microsoft.com/office/powerpoint/2010/main" val="33905444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95625" y="4742497"/>
            <a:ext cx="9043980" cy="402729"/>
            <a:chOff x="95625" y="4740771"/>
            <a:chExt cx="9043980" cy="402729"/>
          </a:xfrm>
        </p:grpSpPr>
        <p:grpSp>
          <p:nvGrpSpPr>
            <p:cNvPr id="28" name="Group 27"/>
            <p:cNvGrpSpPr/>
            <p:nvPr userDrawn="1"/>
          </p:nvGrpSpPr>
          <p:grpSpPr>
            <a:xfrm>
              <a:off x="95625" y="4740771"/>
              <a:ext cx="9043980" cy="402729"/>
              <a:chOff x="95625" y="3707868"/>
              <a:chExt cx="9043980" cy="402729"/>
            </a:xfrm>
          </p:grpSpPr>
          <p:sp>
            <p:nvSpPr>
              <p:cNvPr id="30" name="Rectangle 29"/>
              <p:cNvSpPr/>
              <p:nvPr/>
            </p:nvSpPr>
            <p:spPr>
              <a:xfrm>
                <a:off x="95625" y="3707868"/>
                <a:ext cx="9043980" cy="4027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100" kern="1000" dirty="0" smtClean="0">
                    <a:solidFill>
                      <a:srgbClr val="46A4E8"/>
                    </a:solidFill>
                    <a:latin typeface="Helvetica Neue Light"/>
                    <a:cs typeface="Helvetica Neue Light"/>
                  </a:rPr>
                  <a:t>proprietary &amp; confidential</a:t>
                </a:r>
              </a:p>
            </p:txBody>
          </p:sp>
          <p:cxnSp>
            <p:nvCxnSpPr>
              <p:cNvPr id="31" name="Straight Connector 30"/>
              <p:cNvCxnSpPr/>
              <p:nvPr/>
            </p:nvCxnSpPr>
            <p:spPr>
              <a:xfrm>
                <a:off x="100020" y="3707868"/>
                <a:ext cx="8943960" cy="0"/>
              </a:xfrm>
              <a:prstGeom prst="line">
                <a:avLst/>
              </a:prstGeom>
              <a:ln w="6350" cap="flat">
                <a:solidFill>
                  <a:srgbClr val="185DA9"/>
                </a:solidFill>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20" y="3840570"/>
                <a:ext cx="2416909" cy="176705"/>
              </a:xfrm>
              <a:prstGeom prst="rect">
                <a:avLst/>
              </a:prstGeom>
            </p:spPr>
          </p:pic>
        </p:grpSp>
        <p:sp>
          <p:nvSpPr>
            <p:cNvPr id="29" name="TextBox 28"/>
            <p:cNvSpPr txBox="1"/>
            <p:nvPr userDrawn="1"/>
          </p:nvSpPr>
          <p:spPr>
            <a:xfrm>
              <a:off x="667193" y="4795991"/>
              <a:ext cx="1960168" cy="298042"/>
            </a:xfrm>
            <a:prstGeom prst="rect">
              <a:avLst/>
            </a:prstGeom>
            <a:solidFill>
              <a:schemeClr val="bg1"/>
            </a:solidFill>
          </p:spPr>
          <p:txBody>
            <a:bodyPr wrap="square" rtlCol="0">
              <a:spAutoFit/>
            </a:bodyPr>
            <a:lstStyle/>
            <a:p>
              <a:endParaRPr lang="en-US" dirty="0"/>
            </a:p>
          </p:txBody>
        </p:sp>
      </p:grpSp>
      <p:pic>
        <p:nvPicPr>
          <p:cNvPr id="12" name="Content Placeholder 7" descr="userexperience2_v2.png"/>
          <p:cNvPicPr>
            <a:picLocks noChangeAspect="1"/>
          </p:cNvPicPr>
          <p:nvPr/>
        </p:nvPicPr>
        <p:blipFill>
          <a:blip r:embed="rId4">
            <a:extLst>
              <a:ext uri="{28A0092B-C50C-407E-A947-70E740481C1C}">
                <a14:useLocalDpi xmlns:a14="http://schemas.microsoft.com/office/drawing/2010/main" val="0"/>
              </a:ext>
            </a:extLst>
          </a:blip>
          <a:srcRect l="19484" r="19484"/>
          <a:stretch>
            <a:fillRect/>
          </a:stretch>
        </p:blipFill>
        <p:spPr>
          <a:xfrm>
            <a:off x="4275862" y="465381"/>
            <a:ext cx="4624478" cy="3975764"/>
          </a:xfrm>
          <a:prstGeom prst="rect">
            <a:avLst/>
          </a:prstGeom>
        </p:spPr>
      </p:pic>
      <p:sp>
        <p:nvSpPr>
          <p:cNvPr id="11" name="Text Placeholder 2"/>
          <p:cNvSpPr>
            <a:spLocks noGrp="1"/>
          </p:cNvSpPr>
          <p:nvPr>
            <p:ph type="body" sz="quarter" idx="10"/>
          </p:nvPr>
        </p:nvSpPr>
        <p:spPr>
          <a:xfrm>
            <a:off x="588209" y="1707122"/>
            <a:ext cx="7910288" cy="608808"/>
          </a:xfrm>
        </p:spPr>
        <p:txBody>
          <a:bodyPr/>
          <a:lstStyle/>
          <a:p>
            <a:pPr>
              <a:lnSpc>
                <a:spcPct val="120000"/>
              </a:lnSpc>
            </a:pPr>
            <a:r>
              <a:rPr lang="en-US" sz="1400" dirty="0">
                <a:solidFill>
                  <a:srgbClr val="444A55"/>
                </a:solidFill>
              </a:rPr>
              <a:t>Value Prop</a:t>
            </a:r>
          </a:p>
          <a:p>
            <a:pPr>
              <a:lnSpc>
                <a:spcPct val="120000"/>
              </a:lnSpc>
            </a:pPr>
            <a:r>
              <a:rPr lang="en-US" dirty="0" smtClean="0">
                <a:solidFill>
                  <a:srgbClr val="3D93DF"/>
                </a:solidFill>
              </a:rPr>
              <a:t>Improved User Experience</a:t>
            </a:r>
          </a:p>
        </p:txBody>
      </p:sp>
      <p:sp>
        <p:nvSpPr>
          <p:cNvPr id="13" name="Shape 130"/>
          <p:cNvSpPr>
            <a:spLocks noGrp="1"/>
          </p:cNvSpPr>
          <p:nvPr>
            <p:ph type="body" idx="4294967295"/>
          </p:nvPr>
        </p:nvSpPr>
        <p:spPr>
          <a:xfrm>
            <a:off x="515217" y="2453263"/>
            <a:ext cx="3562045" cy="711203"/>
          </a:xfrm>
          <a:prstGeom prst="rect">
            <a:avLst/>
          </a:prstGeom>
        </p:spPr>
        <p:txBody>
          <a:bodyPr/>
          <a:lstStyle>
            <a:lvl1pPr marL="0">
              <a:buSzTx/>
              <a:buNone/>
            </a:lvl1pPr>
          </a:lstStyle>
          <a:p>
            <a:pPr lvl="0">
              <a:defRPr sz="1800">
                <a:uFillTx/>
              </a:defRPr>
            </a:pPr>
            <a:r>
              <a:rPr lang="en-US" sz="1400" dirty="0">
                <a:solidFill>
                  <a:srgbClr val="444A55"/>
                </a:solidFill>
                <a:uFill>
                  <a:solidFill/>
                </a:uFill>
              </a:rPr>
              <a:t>Android: "Back" capabilities make inter-app navigation more useful</a:t>
            </a:r>
          </a:p>
        </p:txBody>
      </p:sp>
    </p:spTree>
    <p:extLst>
      <p:ext uri="{BB962C8B-B14F-4D97-AF65-F5344CB8AC3E}">
        <p14:creationId xmlns:p14="http://schemas.microsoft.com/office/powerpoint/2010/main" val="208200130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95625" y="4742497"/>
            <a:ext cx="9043980" cy="402729"/>
            <a:chOff x="95625" y="4740771"/>
            <a:chExt cx="9043980" cy="402729"/>
          </a:xfrm>
        </p:grpSpPr>
        <p:grpSp>
          <p:nvGrpSpPr>
            <p:cNvPr id="28" name="Group 27"/>
            <p:cNvGrpSpPr/>
            <p:nvPr userDrawn="1"/>
          </p:nvGrpSpPr>
          <p:grpSpPr>
            <a:xfrm>
              <a:off x="95625" y="4740771"/>
              <a:ext cx="9043980" cy="402729"/>
              <a:chOff x="95625" y="3707868"/>
              <a:chExt cx="9043980" cy="402729"/>
            </a:xfrm>
          </p:grpSpPr>
          <p:sp>
            <p:nvSpPr>
              <p:cNvPr id="30" name="Rectangle 29"/>
              <p:cNvSpPr/>
              <p:nvPr/>
            </p:nvSpPr>
            <p:spPr>
              <a:xfrm>
                <a:off x="95625" y="3707868"/>
                <a:ext cx="9043980" cy="4027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100" kern="1000" dirty="0" smtClean="0">
                    <a:solidFill>
                      <a:srgbClr val="46A4E8"/>
                    </a:solidFill>
                    <a:latin typeface="Helvetica Neue Light"/>
                    <a:cs typeface="Helvetica Neue Light"/>
                  </a:rPr>
                  <a:t>proprietary &amp; confidential</a:t>
                </a:r>
              </a:p>
            </p:txBody>
          </p:sp>
          <p:cxnSp>
            <p:nvCxnSpPr>
              <p:cNvPr id="31" name="Straight Connector 30"/>
              <p:cNvCxnSpPr/>
              <p:nvPr/>
            </p:nvCxnSpPr>
            <p:spPr>
              <a:xfrm>
                <a:off x="100020" y="3707868"/>
                <a:ext cx="8943960" cy="0"/>
              </a:xfrm>
              <a:prstGeom prst="line">
                <a:avLst/>
              </a:prstGeom>
              <a:ln w="6350" cap="flat">
                <a:solidFill>
                  <a:srgbClr val="185DA9"/>
                </a:solidFill>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20" y="3840570"/>
                <a:ext cx="2416909" cy="176705"/>
              </a:xfrm>
              <a:prstGeom prst="rect">
                <a:avLst/>
              </a:prstGeom>
            </p:spPr>
          </p:pic>
        </p:grpSp>
        <p:sp>
          <p:nvSpPr>
            <p:cNvPr id="29" name="TextBox 28"/>
            <p:cNvSpPr txBox="1"/>
            <p:nvPr userDrawn="1"/>
          </p:nvSpPr>
          <p:spPr>
            <a:xfrm>
              <a:off x="667193" y="4795991"/>
              <a:ext cx="1960168" cy="298042"/>
            </a:xfrm>
            <a:prstGeom prst="rect">
              <a:avLst/>
            </a:prstGeom>
            <a:solidFill>
              <a:schemeClr val="bg1"/>
            </a:solidFill>
          </p:spPr>
          <p:txBody>
            <a:bodyPr wrap="square" rtlCol="0">
              <a:spAutoFit/>
            </a:bodyPr>
            <a:lstStyle/>
            <a:p>
              <a:endParaRPr lang="en-US" dirty="0"/>
            </a:p>
          </p:txBody>
        </p:sp>
      </p:grpSp>
      <p:sp>
        <p:nvSpPr>
          <p:cNvPr id="11" name="Text Placeholder 2"/>
          <p:cNvSpPr>
            <a:spLocks noGrp="1"/>
          </p:cNvSpPr>
          <p:nvPr>
            <p:ph type="body" sz="quarter" idx="10"/>
          </p:nvPr>
        </p:nvSpPr>
        <p:spPr>
          <a:xfrm>
            <a:off x="588209" y="1707122"/>
            <a:ext cx="7910288" cy="608808"/>
          </a:xfrm>
        </p:spPr>
        <p:txBody>
          <a:bodyPr/>
          <a:lstStyle/>
          <a:p>
            <a:pPr>
              <a:lnSpc>
                <a:spcPct val="120000"/>
              </a:lnSpc>
            </a:pPr>
            <a:r>
              <a:rPr lang="en-US" sz="1400" dirty="0" smtClean="0">
                <a:solidFill>
                  <a:srgbClr val="444A55"/>
                </a:solidFill>
              </a:rPr>
              <a:t>Example</a:t>
            </a:r>
            <a:endParaRPr lang="en-US" sz="1400" dirty="0">
              <a:solidFill>
                <a:srgbClr val="444A55"/>
              </a:solidFill>
            </a:endParaRPr>
          </a:p>
          <a:p>
            <a:pPr>
              <a:lnSpc>
                <a:spcPct val="120000"/>
              </a:lnSpc>
            </a:pPr>
            <a:r>
              <a:rPr lang="en-US" dirty="0" smtClean="0">
                <a:solidFill>
                  <a:srgbClr val="3D93DF"/>
                </a:solidFill>
              </a:rPr>
              <a:t>Improved User Experience</a:t>
            </a:r>
          </a:p>
        </p:txBody>
      </p:sp>
      <p:sp>
        <p:nvSpPr>
          <p:cNvPr id="13" name="Shape 130"/>
          <p:cNvSpPr>
            <a:spLocks noGrp="1"/>
          </p:cNvSpPr>
          <p:nvPr>
            <p:ph type="body" idx="4294967295"/>
          </p:nvPr>
        </p:nvSpPr>
        <p:spPr>
          <a:xfrm>
            <a:off x="515217" y="2453263"/>
            <a:ext cx="3562045" cy="711203"/>
          </a:xfrm>
          <a:prstGeom prst="rect">
            <a:avLst/>
          </a:prstGeom>
        </p:spPr>
        <p:txBody>
          <a:bodyPr/>
          <a:lstStyle>
            <a:lvl1pPr marL="0">
              <a:buSzTx/>
              <a:buNone/>
            </a:lvl1pPr>
          </a:lstStyle>
          <a:p>
            <a:pPr lvl="0">
              <a:defRPr sz="1800"/>
            </a:pPr>
            <a:r>
              <a:rPr lang="en-US" sz="1400" dirty="0" smtClean="0">
                <a:solidFill>
                  <a:srgbClr val="444A55"/>
                </a:solidFill>
              </a:rPr>
              <a:t>A Facebook </a:t>
            </a:r>
            <a:r>
              <a:rPr lang="en-US" sz="1400" dirty="0">
                <a:solidFill>
                  <a:srgbClr val="444A55"/>
                </a:solidFill>
              </a:rPr>
              <a:t>SDK </a:t>
            </a:r>
            <a:r>
              <a:rPr lang="en-US" sz="1400" dirty="0" smtClean="0">
                <a:solidFill>
                  <a:srgbClr val="444A55"/>
                </a:solidFill>
              </a:rPr>
              <a:t>feature on </a:t>
            </a:r>
            <a:r>
              <a:rPr lang="en-US" sz="1400" dirty="0" err="1">
                <a:solidFill>
                  <a:srgbClr val="444A55"/>
                </a:solidFill>
              </a:rPr>
              <a:t>iOS</a:t>
            </a:r>
            <a:r>
              <a:rPr lang="en-US" sz="1400" dirty="0">
                <a:solidFill>
                  <a:srgbClr val="444A55"/>
                </a:solidFill>
              </a:rPr>
              <a:t> powered by App </a:t>
            </a:r>
            <a:r>
              <a:rPr lang="en-US" sz="1400" dirty="0" smtClean="0">
                <a:solidFill>
                  <a:srgbClr val="444A55"/>
                </a:solidFill>
              </a:rPr>
              <a:t>Links returns users </a:t>
            </a:r>
            <a:r>
              <a:rPr lang="en-US" sz="1400" dirty="0">
                <a:solidFill>
                  <a:srgbClr val="444A55"/>
                </a:solidFill>
              </a:rPr>
              <a:t>to the previous state by tapping on the </a:t>
            </a:r>
            <a:r>
              <a:rPr lang="en-US" sz="1400" dirty="0" smtClean="0">
                <a:solidFill>
                  <a:srgbClr val="444A55"/>
                </a:solidFill>
              </a:rPr>
              <a:t>header</a:t>
            </a:r>
            <a:endParaRPr lang="en-US" sz="1400" dirty="0">
              <a:solidFill>
                <a:srgbClr val="444A55"/>
              </a:solidFill>
            </a:endParaRPr>
          </a:p>
        </p:txBody>
      </p:sp>
      <p:pic>
        <p:nvPicPr>
          <p:cNvPr id="14" name="pasted-image.png"/>
          <p:cNvPicPr/>
          <p:nvPr/>
        </p:nvPicPr>
        <p:blipFill>
          <a:blip r:embed="rId4">
            <a:extLst/>
          </a:blip>
          <a:stretch>
            <a:fillRect/>
          </a:stretch>
        </p:blipFill>
        <p:spPr>
          <a:xfrm>
            <a:off x="5557929" y="559252"/>
            <a:ext cx="2093398" cy="3721595"/>
          </a:xfrm>
          <a:prstGeom prst="rect">
            <a:avLst/>
          </a:prstGeom>
          <a:ln w="9525" cmpd="sng">
            <a:solidFill>
              <a:schemeClr val="bg1">
                <a:lumMod val="85000"/>
              </a:schemeClr>
            </a:solidFill>
            <a:miter lim="400000"/>
          </a:ln>
        </p:spPr>
      </p:pic>
      <p:sp>
        <p:nvSpPr>
          <p:cNvPr id="16" name="Right Arrow 15"/>
          <p:cNvSpPr/>
          <p:nvPr/>
        </p:nvSpPr>
        <p:spPr>
          <a:xfrm>
            <a:off x="5011454" y="679866"/>
            <a:ext cx="424334" cy="210184"/>
          </a:xfrm>
          <a:prstGeom prst="rightArrow">
            <a:avLst/>
          </a:prstGeom>
          <a:solidFill>
            <a:srgbClr val="3D93D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1"/>
              </a:solidFill>
              <a:latin typeface="Helvetica Neue Light"/>
              <a:cs typeface="Helvetica Neue Light"/>
            </a:endParaRPr>
          </a:p>
        </p:txBody>
      </p:sp>
    </p:spTree>
    <p:extLst>
      <p:ext uri="{BB962C8B-B14F-4D97-AF65-F5344CB8AC3E}">
        <p14:creationId xmlns:p14="http://schemas.microsoft.com/office/powerpoint/2010/main" val="64915057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16857" y="923284"/>
            <a:ext cx="7910288" cy="608808"/>
          </a:xfrm>
        </p:spPr>
        <p:txBody>
          <a:bodyPr/>
          <a:lstStyle/>
          <a:p>
            <a:r>
              <a:rPr lang="en-US" dirty="0" smtClean="0">
                <a:solidFill>
                  <a:srgbClr val="3D93DF"/>
                </a:solidFill>
              </a:rPr>
              <a:t>How: </a:t>
            </a:r>
            <a:r>
              <a:rPr lang="en-US" dirty="0">
                <a:solidFill>
                  <a:srgbClr val="3D93DF"/>
                </a:solidFill>
              </a:rPr>
              <a:t>Mobile Deep Linking Works</a:t>
            </a:r>
            <a:endParaRPr lang="en-US" b="1" dirty="0">
              <a:solidFill>
                <a:srgbClr val="3D93DF"/>
              </a:solidFill>
              <a:latin typeface="Helvetica Neue "/>
              <a:cs typeface="Helvetica Neue "/>
            </a:endParaRPr>
          </a:p>
        </p:txBody>
      </p:sp>
      <p:sp>
        <p:nvSpPr>
          <p:cNvPr id="9" name="Text Placeholder 1"/>
          <p:cNvSpPr>
            <a:spLocks noGrp="1"/>
          </p:cNvSpPr>
          <p:nvPr>
            <p:ph type="body" idx="4294967295"/>
          </p:nvPr>
        </p:nvSpPr>
        <p:spPr>
          <a:xfrm>
            <a:off x="616857" y="1616860"/>
            <a:ext cx="4040188" cy="3137077"/>
          </a:xfrm>
          <a:prstGeom prst="rect">
            <a:avLst/>
          </a:prstGeom>
        </p:spPr>
        <p:txBody>
          <a:bodyPr/>
          <a:lstStyle/>
          <a:p>
            <a:pPr lvl="0">
              <a:defRPr sz="1800">
                <a:uFillTx/>
              </a:defRPr>
            </a:pPr>
            <a:r>
              <a:rPr lang="en-US" sz="1600" dirty="0">
                <a:solidFill>
                  <a:srgbClr val="444A55"/>
                </a:solidFill>
                <a:uFill>
                  <a:solidFill/>
                </a:uFill>
              </a:rPr>
              <a:t> Defining  </a:t>
            </a:r>
          </a:p>
          <a:p>
            <a:pPr lvl="0">
              <a:defRPr sz="1800">
                <a:uFillTx/>
              </a:defRPr>
            </a:pPr>
            <a:r>
              <a:rPr lang="en-US" sz="1600" dirty="0">
                <a:solidFill>
                  <a:srgbClr val="444A55"/>
                </a:solidFill>
                <a:uFill>
                  <a:solidFill/>
                </a:uFill>
              </a:rPr>
              <a:t> Publishing </a:t>
            </a:r>
          </a:p>
          <a:p>
            <a:pPr lvl="1">
              <a:defRPr sz="1800">
                <a:uFillTx/>
              </a:defRPr>
            </a:pPr>
            <a:r>
              <a:rPr lang="en-US" sz="1600" dirty="0">
                <a:solidFill>
                  <a:srgbClr val="444A55"/>
                </a:solidFill>
                <a:uFill>
                  <a:solidFill/>
                </a:uFill>
              </a:rPr>
              <a:t> Web to Native Mappings</a:t>
            </a:r>
          </a:p>
          <a:p>
            <a:pPr lvl="1">
              <a:defRPr sz="1800">
                <a:uFillTx/>
              </a:defRPr>
            </a:pPr>
            <a:r>
              <a:rPr lang="en-US" sz="1600" dirty="0">
                <a:solidFill>
                  <a:srgbClr val="444A55"/>
                </a:solidFill>
                <a:uFill>
                  <a:solidFill/>
                </a:uFill>
              </a:rPr>
              <a:t> Stand-alone Native</a:t>
            </a:r>
          </a:p>
          <a:p>
            <a:pPr lvl="0">
              <a:defRPr sz="1800">
                <a:uFillTx/>
              </a:defRPr>
            </a:pPr>
            <a:r>
              <a:rPr lang="en-US" sz="1600" dirty="0">
                <a:solidFill>
                  <a:srgbClr val="444A55"/>
                </a:solidFill>
                <a:uFill>
                  <a:solidFill/>
                </a:uFill>
              </a:rPr>
              <a:t> Navigating</a:t>
            </a:r>
          </a:p>
        </p:txBody>
      </p:sp>
    </p:spTree>
    <p:extLst>
      <p:ext uri="{BB962C8B-B14F-4D97-AF65-F5344CB8AC3E}">
        <p14:creationId xmlns:p14="http://schemas.microsoft.com/office/powerpoint/2010/main" val="196470946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16857" y="923284"/>
            <a:ext cx="7910288" cy="608808"/>
          </a:xfrm>
        </p:spPr>
        <p:txBody>
          <a:bodyPr/>
          <a:lstStyle/>
          <a:p>
            <a:r>
              <a:rPr lang="en-US" dirty="0" smtClean="0">
                <a:solidFill>
                  <a:srgbClr val="3D93DF"/>
                </a:solidFill>
              </a:rPr>
              <a:t>How: </a:t>
            </a:r>
            <a:r>
              <a:rPr lang="en-US" dirty="0" smtClean="0">
                <a:solidFill>
                  <a:srgbClr val="3D93DF"/>
                </a:solidFill>
              </a:rPr>
              <a:t>Defining Deep Links</a:t>
            </a:r>
            <a:endParaRPr lang="en-US" b="1" dirty="0">
              <a:solidFill>
                <a:srgbClr val="3D93DF"/>
              </a:solidFill>
              <a:latin typeface="Helvetica Neue "/>
              <a:cs typeface="Helvetica Neue "/>
            </a:endParaRPr>
          </a:p>
        </p:txBody>
      </p:sp>
      <p:sp>
        <p:nvSpPr>
          <p:cNvPr id="9" name="Text Placeholder 1"/>
          <p:cNvSpPr>
            <a:spLocks noGrp="1"/>
          </p:cNvSpPr>
          <p:nvPr>
            <p:ph type="body" idx="4294967295"/>
          </p:nvPr>
        </p:nvSpPr>
        <p:spPr>
          <a:xfrm>
            <a:off x="616856" y="1616860"/>
            <a:ext cx="6431644" cy="3137077"/>
          </a:xfrm>
          <a:prstGeom prst="rect">
            <a:avLst/>
          </a:prstGeom>
        </p:spPr>
        <p:txBody>
          <a:bodyPr/>
          <a:lstStyle/>
          <a:p>
            <a:pPr lvl="0">
              <a:defRPr sz="1800">
                <a:uFillTx/>
              </a:defRPr>
            </a:pPr>
            <a:r>
              <a:rPr lang="en-US" sz="1600" dirty="0">
                <a:solidFill>
                  <a:srgbClr val="444A55"/>
                </a:solidFill>
                <a:uFill>
                  <a:solidFill/>
                </a:uFill>
              </a:rPr>
              <a:t>Android</a:t>
            </a:r>
          </a:p>
          <a:p>
            <a:pPr lvl="0">
              <a:defRPr sz="1800">
                <a:uFillTx/>
              </a:defRPr>
            </a:pPr>
            <a:r>
              <a:rPr lang="en-US" sz="1600" dirty="0">
                <a:solidFill>
                  <a:srgbClr val="444A55"/>
                </a:solidFill>
                <a:uFill>
                  <a:solidFill/>
                </a:uFill>
              </a:rPr>
              <a:t>Define intent filters in the app manifest</a:t>
            </a:r>
          </a:p>
          <a:p>
            <a:pPr lvl="1">
              <a:defRPr sz="1800">
                <a:uFillTx/>
              </a:defRPr>
            </a:pPr>
            <a:r>
              <a:rPr lang="en-US" sz="1600" dirty="0">
                <a:solidFill>
                  <a:srgbClr val="444A55"/>
                </a:solidFill>
                <a:uFill>
                  <a:solidFill/>
                </a:uFill>
              </a:rPr>
              <a:t>Should have at least one intent filter per </a:t>
            </a:r>
            <a:r>
              <a:rPr lang="en-US" sz="1600" dirty="0" err="1">
                <a:solidFill>
                  <a:srgbClr val="444A55"/>
                </a:solidFill>
                <a:uFill>
                  <a:solidFill/>
                </a:uFill>
              </a:rPr>
              <a:t>deeplinkable</a:t>
            </a:r>
            <a:r>
              <a:rPr lang="en-US" sz="1600" dirty="0">
                <a:solidFill>
                  <a:srgbClr val="444A55"/>
                </a:solidFill>
                <a:uFill>
                  <a:solidFill/>
                </a:uFill>
              </a:rPr>
              <a:t> activity</a:t>
            </a:r>
          </a:p>
          <a:p>
            <a:pPr lvl="1">
              <a:defRPr sz="1800">
                <a:uFillTx/>
              </a:defRPr>
            </a:pPr>
            <a:r>
              <a:rPr lang="en-US" sz="1600" dirty="0">
                <a:solidFill>
                  <a:srgbClr val="444A55"/>
                </a:solidFill>
                <a:uFill>
                  <a:solidFill/>
                </a:uFill>
              </a:rPr>
              <a:t>The intent filter should have a data tag with at least the </a:t>
            </a:r>
            <a:r>
              <a:rPr lang="en-US" sz="1600" dirty="0" err="1">
                <a:solidFill>
                  <a:srgbClr val="444A55"/>
                </a:solidFill>
                <a:uFill>
                  <a:solidFill/>
                </a:uFill>
              </a:rPr>
              <a:t>android:scheme</a:t>
            </a:r>
            <a:r>
              <a:rPr lang="en-US" sz="1600" dirty="0">
                <a:solidFill>
                  <a:srgbClr val="444A55"/>
                </a:solidFill>
                <a:uFill>
                  <a:solidFill/>
                </a:uFill>
              </a:rPr>
              <a:t> attribute set</a:t>
            </a:r>
          </a:p>
          <a:p>
            <a:pPr lvl="0">
              <a:defRPr sz="1800">
                <a:uFillTx/>
              </a:defRPr>
            </a:pPr>
            <a:r>
              <a:rPr lang="en-US" sz="1600" dirty="0">
                <a:solidFill>
                  <a:srgbClr val="444A55"/>
                </a:solidFill>
                <a:uFill>
                  <a:solidFill/>
                </a:uFill>
              </a:rPr>
              <a:t>Handling the intent in the activity</a:t>
            </a:r>
          </a:p>
          <a:p>
            <a:pPr lvl="0">
              <a:defRPr sz="1800">
                <a:uFillTx/>
              </a:defRPr>
            </a:pPr>
            <a:endParaRPr lang="en-US" sz="1600" dirty="0">
              <a:solidFill>
                <a:srgbClr val="444A55"/>
              </a:solidFill>
              <a:uFill>
                <a:solidFill/>
              </a:uFill>
            </a:endParaRPr>
          </a:p>
        </p:txBody>
      </p:sp>
    </p:spTree>
    <p:extLst>
      <p:ext uri="{BB962C8B-B14F-4D97-AF65-F5344CB8AC3E}">
        <p14:creationId xmlns:p14="http://schemas.microsoft.com/office/powerpoint/2010/main" val="4478076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id6_.png"/>
          <p:cNvPicPr>
            <a:picLocks noChangeAspect="1"/>
          </p:cNvPicPr>
          <p:nvPr/>
        </p:nvPicPr>
        <p:blipFill>
          <a:blip r:embed="rId3">
            <a:extLst>
              <a:ext uri="{28A0092B-C50C-407E-A947-70E740481C1C}">
                <a14:useLocalDpi xmlns:a14="http://schemas.microsoft.com/office/drawing/2010/main" val="0"/>
              </a:ext>
            </a:extLst>
          </a:blip>
          <a:srcRect l="-50985" r="-50985"/>
          <a:stretch>
            <a:fillRect/>
          </a:stretch>
        </p:blipFill>
        <p:spPr>
          <a:xfrm>
            <a:off x="4087519" y="289359"/>
            <a:ext cx="4912712" cy="4223566"/>
          </a:xfrm>
          <a:prstGeom prst="rect">
            <a:avLst/>
          </a:prstGeom>
        </p:spPr>
      </p:pic>
      <p:sp>
        <p:nvSpPr>
          <p:cNvPr id="7" name="Text Placeholder 2"/>
          <p:cNvSpPr>
            <a:spLocks noGrp="1"/>
          </p:cNvSpPr>
          <p:nvPr>
            <p:ph type="body" sz="quarter" idx="10"/>
          </p:nvPr>
        </p:nvSpPr>
        <p:spPr>
          <a:xfrm>
            <a:off x="616856" y="1569789"/>
            <a:ext cx="7910288" cy="608808"/>
          </a:xfrm>
        </p:spPr>
        <p:txBody>
          <a:bodyPr/>
          <a:lstStyle/>
          <a:p>
            <a:r>
              <a:rPr lang="en-US" dirty="0" smtClean="0">
                <a:solidFill>
                  <a:srgbClr val="3D93DF"/>
                </a:solidFill>
              </a:rPr>
              <a:t>Example: Grid6</a:t>
            </a:r>
            <a:endParaRPr lang="en-US" dirty="0">
              <a:solidFill>
                <a:srgbClr val="3D93DF"/>
              </a:solidFill>
            </a:endParaRPr>
          </a:p>
        </p:txBody>
      </p:sp>
      <p:sp>
        <p:nvSpPr>
          <p:cNvPr id="8" name="Shape 130"/>
          <p:cNvSpPr>
            <a:spLocks noGrp="1"/>
          </p:cNvSpPr>
          <p:nvPr>
            <p:ph type="body" idx="4294967295"/>
          </p:nvPr>
        </p:nvSpPr>
        <p:spPr>
          <a:xfrm>
            <a:off x="543865" y="2096295"/>
            <a:ext cx="3704236" cy="895351"/>
          </a:xfrm>
          <a:prstGeom prst="rect">
            <a:avLst/>
          </a:prstGeom>
        </p:spPr>
        <p:txBody>
          <a:bodyPr/>
          <a:lstStyle>
            <a:lvl1pPr marL="0">
              <a:buSzTx/>
              <a:buNone/>
            </a:lvl1pPr>
          </a:lstStyle>
          <a:p>
            <a:pPr indent="0">
              <a:defRPr sz="1800">
                <a:uFillTx/>
              </a:defRPr>
            </a:pPr>
            <a:r>
              <a:rPr lang="en-US" sz="1600" dirty="0">
                <a:solidFill>
                  <a:srgbClr val="49525F"/>
                </a:solidFill>
                <a:uFill>
                  <a:solidFill/>
                </a:uFill>
              </a:rPr>
              <a:t>Make 6x6 pixel art to share with </a:t>
            </a:r>
            <a:r>
              <a:rPr lang="en-US" sz="1600" dirty="0" smtClean="0">
                <a:solidFill>
                  <a:srgbClr val="49525F"/>
                </a:solidFill>
                <a:uFill>
                  <a:solidFill/>
                </a:uFill>
              </a:rPr>
              <a:t>friends</a:t>
            </a:r>
            <a:endParaRPr lang="en-US" sz="1600" dirty="0">
              <a:solidFill>
                <a:srgbClr val="49525F"/>
              </a:solidFill>
              <a:uFill>
                <a:solidFill/>
              </a:uFill>
            </a:endParaRPr>
          </a:p>
        </p:txBody>
      </p:sp>
    </p:spTree>
    <p:extLst>
      <p:ext uri="{BB962C8B-B14F-4D97-AF65-F5344CB8AC3E}">
        <p14:creationId xmlns:p14="http://schemas.microsoft.com/office/powerpoint/2010/main" val="137069302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5065714" y="1189276"/>
            <a:ext cx="3402670" cy="26793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rtl="0" eaLnBrk="0" fontAlgn="base" hangingPunct="0">
              <a:spcBef>
                <a:spcPct val="0"/>
              </a:spcBef>
              <a:spcAft>
                <a:spcPct val="0"/>
              </a:spcAft>
              <a:defRPr sz="3600">
                <a:solidFill>
                  <a:srgbClr val="000000"/>
                </a:solidFill>
                <a:latin typeface="+mj-lt"/>
                <a:ea typeface="ヒラギノ角ゴ Pro W3" pitchFamily="80" charset="-128"/>
                <a:cs typeface="ヒラギノ角ゴ Pro W3" pitchFamily="80" charset="-128"/>
              </a:defRPr>
            </a:lvl1pPr>
            <a:lvl2pPr algn="l" rtl="0" eaLnBrk="0" fontAlgn="base" hangingPunct="0">
              <a:spcBef>
                <a:spcPct val="0"/>
              </a:spcBef>
              <a:spcAft>
                <a:spcPct val="0"/>
              </a:spcAft>
              <a:defRPr sz="3600">
                <a:solidFill>
                  <a:srgbClr val="000000"/>
                </a:solidFill>
                <a:latin typeface="Verdana" pitchFamily="45" charset="0"/>
                <a:ea typeface="ヒラギノ角ゴ Pro W3" pitchFamily="80" charset="-128"/>
                <a:cs typeface="ヒラギノ角ゴ Pro W3" pitchFamily="80" charset="-128"/>
              </a:defRPr>
            </a:lvl2pPr>
            <a:lvl3pPr algn="l" rtl="0" eaLnBrk="0" fontAlgn="base" hangingPunct="0">
              <a:spcBef>
                <a:spcPct val="0"/>
              </a:spcBef>
              <a:spcAft>
                <a:spcPct val="0"/>
              </a:spcAft>
              <a:defRPr sz="3600">
                <a:solidFill>
                  <a:srgbClr val="000000"/>
                </a:solidFill>
                <a:latin typeface="Verdana" pitchFamily="45" charset="0"/>
                <a:ea typeface="ヒラギノ角ゴ Pro W3" pitchFamily="80" charset="-128"/>
                <a:cs typeface="ヒラギノ角ゴ Pro W3" pitchFamily="80" charset="-128"/>
              </a:defRPr>
            </a:lvl3pPr>
            <a:lvl4pPr algn="l" rtl="0" eaLnBrk="0" fontAlgn="base" hangingPunct="0">
              <a:spcBef>
                <a:spcPct val="0"/>
              </a:spcBef>
              <a:spcAft>
                <a:spcPct val="0"/>
              </a:spcAft>
              <a:defRPr sz="3600">
                <a:solidFill>
                  <a:srgbClr val="000000"/>
                </a:solidFill>
                <a:latin typeface="Verdana" pitchFamily="45" charset="0"/>
                <a:ea typeface="ヒラギノ角ゴ Pro W3" pitchFamily="80" charset="-128"/>
                <a:cs typeface="ヒラギノ角ゴ Pro W3" pitchFamily="80" charset="-128"/>
              </a:defRPr>
            </a:lvl4pPr>
            <a:lvl5pPr algn="l" rtl="0" eaLnBrk="0" fontAlgn="base" hangingPunct="0">
              <a:spcBef>
                <a:spcPct val="0"/>
              </a:spcBef>
              <a:spcAft>
                <a:spcPct val="0"/>
              </a:spcAft>
              <a:defRPr sz="3600">
                <a:solidFill>
                  <a:srgbClr val="000000"/>
                </a:solidFill>
                <a:latin typeface="Verdana" pitchFamily="45" charset="0"/>
                <a:ea typeface="ヒラギノ角ゴ Pro W3" pitchFamily="80" charset="-128"/>
                <a:cs typeface="ヒラギノ角ゴ Pro W3" pitchFamily="80" charset="-128"/>
              </a:defRPr>
            </a:lvl5pPr>
            <a:lvl6pPr marL="457200" algn="l" rtl="0" fontAlgn="base">
              <a:spcBef>
                <a:spcPct val="0"/>
              </a:spcBef>
              <a:spcAft>
                <a:spcPct val="0"/>
              </a:spcAft>
              <a:defRPr sz="4000">
                <a:solidFill>
                  <a:srgbClr val="000000"/>
                </a:solidFill>
                <a:latin typeface="Verdana" pitchFamily="45" charset="0"/>
              </a:defRPr>
            </a:lvl6pPr>
            <a:lvl7pPr marL="914400" algn="l" rtl="0" fontAlgn="base">
              <a:spcBef>
                <a:spcPct val="0"/>
              </a:spcBef>
              <a:spcAft>
                <a:spcPct val="0"/>
              </a:spcAft>
              <a:defRPr sz="4000">
                <a:solidFill>
                  <a:srgbClr val="000000"/>
                </a:solidFill>
                <a:latin typeface="Verdana" pitchFamily="45" charset="0"/>
              </a:defRPr>
            </a:lvl7pPr>
            <a:lvl8pPr marL="1371600" algn="l" rtl="0" fontAlgn="base">
              <a:spcBef>
                <a:spcPct val="0"/>
              </a:spcBef>
              <a:spcAft>
                <a:spcPct val="0"/>
              </a:spcAft>
              <a:defRPr sz="4000">
                <a:solidFill>
                  <a:srgbClr val="000000"/>
                </a:solidFill>
                <a:latin typeface="Verdana" pitchFamily="45" charset="0"/>
              </a:defRPr>
            </a:lvl8pPr>
            <a:lvl9pPr marL="1828800" algn="l" rtl="0" fontAlgn="base">
              <a:spcBef>
                <a:spcPct val="0"/>
              </a:spcBef>
              <a:spcAft>
                <a:spcPct val="0"/>
              </a:spcAft>
              <a:defRPr sz="4000">
                <a:solidFill>
                  <a:srgbClr val="000000"/>
                </a:solidFill>
                <a:latin typeface="Verdana" pitchFamily="45" charset="0"/>
              </a:defRPr>
            </a:lvl9pPr>
          </a:lstStyle>
          <a:p>
            <a:pPr lvl="0">
              <a:lnSpc>
                <a:spcPct val="120000"/>
              </a:lnSpc>
            </a:pPr>
            <a:r>
              <a:rPr lang="en-US" sz="2400" dirty="0" smtClean="0">
                <a:solidFill>
                  <a:srgbClr val="49525F"/>
                </a:solidFill>
                <a:uFill>
                  <a:solidFill/>
                </a:uFill>
                <a:latin typeface="Helvetica Neue Light"/>
                <a:cs typeface="Helvetica Neue Light"/>
              </a:rPr>
              <a:t>Deep Linking and Semantic Data</a:t>
            </a:r>
            <a:endParaRPr lang="en-US" sz="1600" dirty="0" smtClean="0">
              <a:solidFill>
                <a:srgbClr val="49525F"/>
              </a:solidFill>
              <a:latin typeface="Helvetica Neue Light"/>
              <a:ea typeface="ヒラギノ角ゴ Pro W3" charset="0"/>
              <a:cs typeface="Helvetica Neue Light"/>
            </a:endParaRPr>
          </a:p>
          <a:p>
            <a:pPr lvl="0">
              <a:lnSpc>
                <a:spcPct val="120000"/>
              </a:lnSpc>
              <a:buClr>
                <a:srgbClr val="000000"/>
              </a:buClr>
              <a:buFont typeface="Verdana"/>
              <a:defRPr sz="1800">
                <a:solidFill>
                  <a:srgbClr val="000000"/>
                </a:solidFill>
                <a:uFillTx/>
              </a:defRPr>
            </a:pPr>
            <a:r>
              <a:rPr lang="en-US" sz="1600" dirty="0" smtClean="0">
                <a:solidFill>
                  <a:srgbClr val="49525F"/>
                </a:solidFill>
                <a:uFill>
                  <a:solidFill/>
                </a:uFill>
                <a:latin typeface="Helvetica Neue Light"/>
                <a:ea typeface="ヒラギノ角ゴ Pro W3" charset="0"/>
                <a:cs typeface="Helvetica Neue Light"/>
              </a:rPr>
              <a:t>__</a:t>
            </a:r>
          </a:p>
          <a:p>
            <a:pPr lvl="0">
              <a:lnSpc>
                <a:spcPct val="120000"/>
              </a:lnSpc>
              <a:buClr>
                <a:srgbClr val="000000"/>
              </a:buClr>
              <a:buFont typeface="Verdana"/>
              <a:defRPr sz="1800">
                <a:solidFill>
                  <a:srgbClr val="000000"/>
                </a:solidFill>
                <a:uFillTx/>
              </a:defRPr>
            </a:pPr>
            <a:endParaRPr lang="en-US" sz="1600" dirty="0" smtClean="0">
              <a:solidFill>
                <a:srgbClr val="49525F"/>
              </a:solidFill>
              <a:uFill>
                <a:solidFill/>
              </a:uFill>
              <a:latin typeface="Helvetica Neue Light"/>
              <a:ea typeface="ヒラギノ角ゴ Pro W3" charset="0"/>
              <a:cs typeface="Helvetica Neue Light"/>
            </a:endParaRPr>
          </a:p>
          <a:p>
            <a:pPr lvl="0">
              <a:lnSpc>
                <a:spcPct val="120000"/>
              </a:lnSpc>
              <a:buClr>
                <a:srgbClr val="000000"/>
              </a:buClr>
              <a:buFont typeface="Verdana"/>
              <a:defRPr sz="1800">
                <a:solidFill>
                  <a:srgbClr val="000000"/>
                </a:solidFill>
                <a:uFillTx/>
              </a:defRPr>
            </a:pPr>
            <a:r>
              <a:rPr lang="en-US" sz="1800" dirty="0" smtClean="0">
                <a:solidFill>
                  <a:srgbClr val="49525F"/>
                </a:solidFill>
                <a:uFill>
                  <a:solidFill/>
                </a:uFill>
                <a:latin typeface="Helvetica Neue Light"/>
                <a:cs typeface="Helvetica Neue Light"/>
              </a:rPr>
              <a:t>Phillip Nelson</a:t>
            </a:r>
          </a:p>
          <a:p>
            <a:pPr lvl="0">
              <a:lnSpc>
                <a:spcPct val="120000"/>
              </a:lnSpc>
              <a:buClr>
                <a:srgbClr val="000000"/>
              </a:buClr>
              <a:buFont typeface="Verdana"/>
              <a:defRPr sz="1800">
                <a:solidFill>
                  <a:srgbClr val="000000"/>
                </a:solidFill>
                <a:uFillTx/>
              </a:defRPr>
            </a:pPr>
            <a:r>
              <a:rPr lang="en-US" sz="1200" dirty="0" smtClean="0">
                <a:solidFill>
                  <a:srgbClr val="49525F"/>
                </a:solidFill>
                <a:uFill>
                  <a:solidFill/>
                </a:uFill>
                <a:latin typeface="Helvetica Neue Light"/>
                <a:cs typeface="Helvetica Neue Light"/>
              </a:rPr>
              <a:t>Director </a:t>
            </a:r>
            <a:r>
              <a:rPr lang="en-US" sz="1200" dirty="0">
                <a:solidFill>
                  <a:srgbClr val="49525F"/>
                </a:solidFill>
                <a:uFill>
                  <a:solidFill/>
                </a:uFill>
                <a:latin typeface="Helvetica Neue Light"/>
                <a:cs typeface="Helvetica Neue Light"/>
              </a:rPr>
              <a:t>of </a:t>
            </a:r>
            <a:r>
              <a:rPr lang="en-US" sz="1200" dirty="0" smtClean="0">
                <a:solidFill>
                  <a:srgbClr val="49525F"/>
                </a:solidFill>
                <a:uFill>
                  <a:solidFill/>
                </a:uFill>
                <a:latin typeface="Helvetica Neue Light"/>
                <a:cs typeface="Helvetica Neue Light"/>
              </a:rPr>
              <a:t>Product, Search</a:t>
            </a:r>
          </a:p>
          <a:p>
            <a:pPr lvl="0">
              <a:lnSpc>
                <a:spcPct val="120000"/>
              </a:lnSpc>
              <a:buClr>
                <a:srgbClr val="000000"/>
              </a:buClr>
              <a:buFont typeface="Verdana"/>
              <a:defRPr sz="1800">
                <a:solidFill>
                  <a:srgbClr val="000000"/>
                </a:solidFill>
                <a:uFillTx/>
              </a:defRPr>
            </a:pPr>
            <a:endParaRPr lang="en-US" sz="1200" dirty="0" smtClean="0">
              <a:solidFill>
                <a:srgbClr val="444A55"/>
              </a:solidFill>
              <a:uFill>
                <a:solidFill/>
              </a:uFill>
              <a:latin typeface="Helvetica Neue Light"/>
              <a:cs typeface="Helvetica Neue Light"/>
            </a:endParaRPr>
          </a:p>
          <a:p>
            <a:pPr>
              <a:buClr>
                <a:srgbClr val="000000"/>
              </a:buClr>
              <a:defRPr sz="1800">
                <a:solidFill>
                  <a:srgbClr val="000000"/>
                </a:solidFill>
                <a:uFillTx/>
              </a:defRPr>
            </a:pPr>
            <a:r>
              <a:rPr lang="en-US" sz="1600" dirty="0">
                <a:solidFill>
                  <a:srgbClr val="3D93DF"/>
                </a:solidFill>
                <a:uFill>
                  <a:solidFill/>
                </a:uFill>
                <a:latin typeface="Helvetica Neue Light"/>
                <a:ea typeface="Heiti TC Light"/>
                <a:cs typeface="Helvetica Neue Light"/>
                <a:sym typeface="Heiti TC Light"/>
              </a:rPr>
              <a:t>@</a:t>
            </a:r>
            <a:r>
              <a:rPr lang="en-US" sz="1600" dirty="0" err="1" smtClean="0">
                <a:solidFill>
                  <a:srgbClr val="3D93DF"/>
                </a:solidFill>
                <a:uFill>
                  <a:solidFill/>
                </a:uFill>
                <a:latin typeface="Helvetica Neue Light"/>
                <a:ea typeface="Heiti TC Light"/>
                <a:cs typeface="Helvetica Neue Light"/>
                <a:sym typeface="Heiti TC Light"/>
              </a:rPr>
              <a:t>phillipnelson</a:t>
            </a:r>
            <a:endParaRPr lang="en-US" sz="1800" dirty="0">
              <a:solidFill>
                <a:srgbClr val="3D93DF"/>
              </a:solidFill>
              <a:uFill>
                <a:solidFill/>
              </a:uFill>
              <a:latin typeface="Helvetica Neue Light"/>
              <a:ea typeface="Heiti TC Light"/>
              <a:cs typeface="Helvetica Neue Light"/>
              <a:sym typeface="Heiti TC Light"/>
            </a:endParaRPr>
          </a:p>
          <a:p>
            <a:pPr lvl="0" algn="ctr">
              <a:buClr>
                <a:srgbClr val="000000"/>
              </a:buClr>
              <a:buFont typeface="Verdana"/>
              <a:defRPr sz="1800">
                <a:solidFill>
                  <a:srgbClr val="000000"/>
                </a:solidFill>
                <a:uFillTx/>
              </a:defRPr>
            </a:pPr>
            <a:endParaRPr lang="en-US" sz="1600" dirty="0">
              <a:solidFill>
                <a:srgbClr val="444A55"/>
              </a:solidFill>
              <a:uFill>
                <a:solidFill/>
              </a:uFill>
              <a:latin typeface="Helvetica Neue Light"/>
              <a:cs typeface="Helvetica Neue Light"/>
            </a:endParaRPr>
          </a:p>
          <a:p>
            <a:pPr lvl="0" algn="ctr">
              <a:buClr>
                <a:srgbClr val="000000"/>
              </a:buClr>
              <a:buFont typeface="Verdana"/>
              <a:defRPr sz="1800">
                <a:solidFill>
                  <a:srgbClr val="000000"/>
                </a:solidFill>
                <a:uFillTx/>
              </a:defRPr>
            </a:pPr>
            <a:endParaRPr lang="en-US" sz="1600" dirty="0">
              <a:solidFill>
                <a:srgbClr val="444A55"/>
              </a:solidFill>
              <a:uFill>
                <a:solidFill/>
              </a:uFill>
              <a:latin typeface="Helvetica Neue Light"/>
              <a:ea typeface="ヒラギノ角ゴ Pro W3" charset="0"/>
              <a:cs typeface="Helvetica Neue Light"/>
            </a:endParaRPr>
          </a:p>
          <a:p>
            <a:pPr lvl="0" algn="ctr">
              <a:buClr>
                <a:srgbClr val="000000"/>
              </a:buClr>
              <a:buFont typeface="Verdana"/>
              <a:defRPr sz="1800">
                <a:solidFill>
                  <a:srgbClr val="000000"/>
                </a:solidFill>
                <a:uFillTx/>
              </a:defRPr>
            </a:pPr>
            <a:endParaRPr lang="en-US" sz="1600" dirty="0">
              <a:solidFill>
                <a:srgbClr val="444A55"/>
              </a:solidFill>
              <a:uFill>
                <a:solidFill/>
              </a:uFill>
              <a:latin typeface="Helvetica Neue Light"/>
              <a:cs typeface="Helvetica Neue Light"/>
            </a:endParaRPr>
          </a:p>
        </p:txBody>
      </p:sp>
      <p:pic>
        <p:nvPicPr>
          <p:cNvPr id="2" name="Picture 1" descr="Phil Nelson_1_vignette.jpg"/>
          <p:cNvPicPr>
            <a:picLocks noChangeAspect="1"/>
          </p:cNvPicPr>
          <p:nvPr/>
        </p:nvPicPr>
        <p:blipFill rotWithShape="1">
          <a:blip r:embed="rId3">
            <a:extLst>
              <a:ext uri="{28A0092B-C50C-407E-A947-70E740481C1C}">
                <a14:useLocalDpi xmlns:a14="http://schemas.microsoft.com/office/drawing/2010/main" val="0"/>
              </a:ext>
            </a:extLst>
          </a:blip>
          <a:srcRect t="1229" b="9279"/>
          <a:stretch/>
        </p:blipFill>
        <p:spPr>
          <a:xfrm>
            <a:off x="0" y="-71351"/>
            <a:ext cx="3874139" cy="5200588"/>
          </a:xfrm>
          <a:prstGeom prst="rect">
            <a:avLst/>
          </a:prstGeom>
        </p:spPr>
      </p:pic>
      <p:grpSp>
        <p:nvGrpSpPr>
          <p:cNvPr id="10" name="Group 9"/>
          <p:cNvGrpSpPr/>
          <p:nvPr/>
        </p:nvGrpSpPr>
        <p:grpSpPr>
          <a:xfrm>
            <a:off x="-1" y="4740771"/>
            <a:ext cx="9144001" cy="402729"/>
            <a:chOff x="-1" y="4740771"/>
            <a:chExt cx="9144001" cy="402729"/>
          </a:xfrm>
        </p:grpSpPr>
        <p:grpSp>
          <p:nvGrpSpPr>
            <p:cNvPr id="11" name="Group 10"/>
            <p:cNvGrpSpPr/>
            <p:nvPr userDrawn="1"/>
          </p:nvGrpSpPr>
          <p:grpSpPr>
            <a:xfrm>
              <a:off x="-1" y="4740771"/>
              <a:ext cx="9144001" cy="402729"/>
              <a:chOff x="-1" y="3707868"/>
              <a:chExt cx="9144001" cy="402729"/>
            </a:xfrm>
          </p:grpSpPr>
          <p:sp>
            <p:nvSpPr>
              <p:cNvPr id="13" name="Rectangle 12"/>
              <p:cNvSpPr/>
              <p:nvPr/>
            </p:nvSpPr>
            <p:spPr>
              <a:xfrm>
                <a:off x="-1" y="3707868"/>
                <a:ext cx="9144001" cy="4027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100" kern="1000" dirty="0" smtClean="0">
                    <a:solidFill>
                      <a:srgbClr val="46A4E8"/>
                    </a:solidFill>
                    <a:latin typeface="Helvetica Neue Light"/>
                    <a:cs typeface="Helvetica Neue Light"/>
                  </a:rPr>
                  <a:t>proprietary &amp; confidential</a:t>
                </a:r>
              </a:p>
            </p:txBody>
          </p:sp>
          <p:cxnSp>
            <p:nvCxnSpPr>
              <p:cNvPr id="14" name="Straight Connector 13"/>
              <p:cNvCxnSpPr/>
              <p:nvPr/>
            </p:nvCxnSpPr>
            <p:spPr>
              <a:xfrm>
                <a:off x="100020" y="3707868"/>
                <a:ext cx="8943960" cy="0"/>
              </a:xfrm>
              <a:prstGeom prst="line">
                <a:avLst/>
              </a:prstGeom>
              <a:ln w="6350" cap="flat">
                <a:solidFill>
                  <a:srgbClr val="185DA9"/>
                </a:solidFill>
              </a:ln>
              <a:effectLst/>
            </p:spPr>
            <p:style>
              <a:lnRef idx="2">
                <a:schemeClr val="accent1"/>
              </a:lnRef>
              <a:fillRef idx="0">
                <a:schemeClr val="accent1"/>
              </a:fillRef>
              <a:effectRef idx="1">
                <a:schemeClr val="accent1"/>
              </a:effectRef>
              <a:fontRef idx="minor">
                <a:schemeClr val="tx1"/>
              </a:fontRef>
            </p:style>
          </p:cxnSp>
        </p:grpSp>
        <p:pic>
          <p:nvPicPr>
            <p:cNvPr id="12" name="Picture 11" descr="01_Basic_Blue.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0020" y="4859750"/>
              <a:ext cx="659894" cy="169597"/>
            </a:xfrm>
            <a:prstGeom prst="rect">
              <a:avLst/>
            </a:prstGeom>
          </p:spPr>
        </p:pic>
      </p:grpSp>
    </p:spTree>
    <p:extLst>
      <p:ext uri="{BB962C8B-B14F-4D97-AF65-F5344CB8AC3E}">
        <p14:creationId xmlns:p14="http://schemas.microsoft.com/office/powerpoint/2010/main" val="249288406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Content Placeholder 3" descr="grid6.png"/>
          <p:cNvPicPr>
            <a:picLocks noChangeAspect="1"/>
          </p:cNvPicPr>
          <p:nvPr/>
        </p:nvPicPr>
        <p:blipFill>
          <a:blip r:embed="rId3">
            <a:extLst>
              <a:ext uri="{28A0092B-C50C-407E-A947-70E740481C1C}">
                <a14:useLocalDpi xmlns:a14="http://schemas.microsoft.com/office/drawing/2010/main" val="0"/>
              </a:ext>
            </a:extLst>
          </a:blip>
          <a:srcRect t="8731" b="8731"/>
          <a:stretch>
            <a:fillRect/>
          </a:stretch>
        </p:blipFill>
        <p:spPr>
          <a:xfrm>
            <a:off x="362318" y="618880"/>
            <a:ext cx="8627534" cy="3736804"/>
          </a:xfrm>
          <a:prstGeom prst="rect">
            <a:avLst/>
          </a:prstGeom>
        </p:spPr>
      </p:pic>
      <p:sp>
        <p:nvSpPr>
          <p:cNvPr id="4" name="Text Placeholder 2"/>
          <p:cNvSpPr>
            <a:spLocks noGrp="1"/>
          </p:cNvSpPr>
          <p:nvPr>
            <p:ph type="body" sz="quarter" idx="10"/>
          </p:nvPr>
        </p:nvSpPr>
        <p:spPr>
          <a:xfrm>
            <a:off x="616856" y="1569789"/>
            <a:ext cx="7910288" cy="608808"/>
          </a:xfrm>
        </p:spPr>
        <p:txBody>
          <a:bodyPr/>
          <a:lstStyle/>
          <a:p>
            <a:r>
              <a:rPr lang="en-US" dirty="0" smtClean="0">
                <a:solidFill>
                  <a:srgbClr val="3D93DF"/>
                </a:solidFill>
              </a:rPr>
              <a:t>Example: Grid6</a:t>
            </a:r>
            <a:endParaRPr lang="en-US" dirty="0">
              <a:solidFill>
                <a:srgbClr val="3D93DF"/>
              </a:solidFill>
            </a:endParaRPr>
          </a:p>
        </p:txBody>
      </p:sp>
    </p:spTree>
    <p:extLst>
      <p:ext uri="{BB962C8B-B14F-4D97-AF65-F5344CB8AC3E}">
        <p14:creationId xmlns:p14="http://schemas.microsoft.com/office/powerpoint/2010/main" val="26784637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314476"/>
            <a:ext cx="7910288" cy="608808"/>
          </a:xfrm>
        </p:spPr>
        <p:txBody>
          <a:bodyPr/>
          <a:lstStyle/>
          <a:p>
            <a:r>
              <a:rPr lang="en-US" dirty="0" smtClean="0"/>
              <a:t>How: Intent Filters</a:t>
            </a:r>
            <a:endParaRPr lang="en-US" dirty="0"/>
          </a:p>
        </p:txBody>
      </p:sp>
      <p:sp>
        <p:nvSpPr>
          <p:cNvPr id="9" name="Shape 200"/>
          <p:cNvSpPr>
            <a:spLocks noGrp="1"/>
          </p:cNvSpPr>
          <p:nvPr>
            <p:ph type="body" idx="4294967295"/>
          </p:nvPr>
        </p:nvSpPr>
        <p:spPr>
          <a:xfrm>
            <a:off x="535781" y="1050483"/>
            <a:ext cx="7831336" cy="3522762"/>
          </a:xfrm>
          <a:prstGeom prst="rect">
            <a:avLst/>
          </a:prstGeom>
        </p:spPr>
        <p:txBody>
          <a:bodyPr/>
          <a:lstStyle/>
          <a:p>
            <a:pPr marL="0" indent="0">
              <a:buNone/>
              <a:defRPr sz="1800">
                <a:uFillTx/>
              </a:defRPr>
            </a:pPr>
            <a:r>
              <a:rPr lang="en-US" sz="1400" dirty="0">
                <a:solidFill>
                  <a:srgbClr val="3D93DF"/>
                </a:solidFill>
                <a:uFill>
                  <a:solidFill/>
                </a:uFill>
                <a:latin typeface="Consolas"/>
                <a:cs typeface="Consolas"/>
              </a:rPr>
              <a:t>&lt;activity </a:t>
            </a:r>
            <a:r>
              <a:rPr lang="en-US" sz="1400" dirty="0" err="1">
                <a:solidFill>
                  <a:srgbClr val="3D93DF"/>
                </a:solidFill>
                <a:uFill>
                  <a:solidFill/>
                </a:uFill>
                <a:latin typeface="Consolas"/>
                <a:cs typeface="Consolas"/>
              </a:rPr>
              <a:t>xmlns:android</a:t>
            </a:r>
            <a:r>
              <a:rPr lang="en-US" sz="1400" dirty="0" smtClean="0">
                <a:solidFill>
                  <a:srgbClr val="3D93DF"/>
                </a:solidFill>
                <a:uFill>
                  <a:solidFill/>
                </a:uFill>
                <a:latin typeface="Consolas"/>
                <a:cs typeface="Consolas"/>
              </a:rPr>
              <a:t>="http</a:t>
            </a:r>
            <a:r>
              <a:rPr lang="en-US" sz="1400" dirty="0">
                <a:solidFill>
                  <a:srgbClr val="3D93DF"/>
                </a:solidFill>
                <a:uFill>
                  <a:solidFill/>
                </a:uFill>
                <a:latin typeface="Consolas"/>
                <a:cs typeface="Consolas"/>
              </a:rPr>
              <a:t>://</a:t>
            </a:r>
            <a:r>
              <a:rPr lang="en-US" sz="1400" dirty="0" err="1">
                <a:solidFill>
                  <a:srgbClr val="3D93DF"/>
                </a:solidFill>
                <a:uFill>
                  <a:solidFill/>
                </a:uFill>
                <a:latin typeface="Consolas"/>
                <a:cs typeface="Consolas"/>
              </a:rPr>
              <a:t>schemas.android.com</a:t>
            </a:r>
            <a:r>
              <a:rPr lang="en-US" sz="1400" dirty="0">
                <a:solidFill>
                  <a:srgbClr val="3D93DF"/>
                </a:solidFill>
                <a:uFill>
                  <a:solidFill/>
                </a:uFill>
                <a:latin typeface="Consolas"/>
                <a:cs typeface="Consolas"/>
              </a:rPr>
              <a:t>/</a:t>
            </a:r>
            <a:r>
              <a:rPr lang="en-US" sz="1400" dirty="0" err="1">
                <a:solidFill>
                  <a:srgbClr val="3D93DF"/>
                </a:solidFill>
                <a:uFill>
                  <a:solidFill/>
                </a:uFill>
                <a:latin typeface="Consolas"/>
                <a:cs typeface="Consolas"/>
              </a:rPr>
              <a:t>apk</a:t>
            </a:r>
            <a:r>
              <a:rPr lang="en-US" sz="1400" dirty="0">
                <a:solidFill>
                  <a:srgbClr val="3D93DF"/>
                </a:solidFill>
                <a:uFill>
                  <a:solidFill/>
                </a:uFill>
                <a:latin typeface="Consolas"/>
                <a:cs typeface="Consolas"/>
              </a:rPr>
              <a:t>/res/</a:t>
            </a:r>
            <a:r>
              <a:rPr lang="en-US" sz="1400" dirty="0" smtClean="0">
                <a:solidFill>
                  <a:srgbClr val="3D93DF"/>
                </a:solidFill>
                <a:uFill>
                  <a:solidFill/>
                </a:uFill>
                <a:latin typeface="Consolas"/>
                <a:cs typeface="Consolas"/>
              </a:rPr>
              <a:t>android"</a:t>
            </a:r>
            <a:endParaRPr lang="en-US" sz="1400" dirty="0">
              <a:solidFill>
                <a:srgbClr val="3D93DF"/>
              </a:solidFill>
              <a:uFill>
                <a:solidFill/>
              </a:uFill>
              <a:latin typeface="Consolas"/>
              <a:cs typeface="Consolas"/>
            </a:endParaRPr>
          </a:p>
          <a:p>
            <a:pPr marL="0" indent="0">
              <a:buNone/>
              <a:defRPr sz="1800">
                <a:uFillTx/>
              </a:defRPr>
            </a:pPr>
            <a:r>
              <a:rPr lang="en-US" sz="1400" dirty="0" smtClean="0">
                <a:solidFill>
                  <a:srgbClr val="3D93DF"/>
                </a:solidFill>
                <a:uFill>
                  <a:solidFill/>
                </a:uFill>
                <a:latin typeface="Consolas"/>
                <a:cs typeface="Consolas"/>
              </a:rPr>
              <a:t>	</a:t>
            </a:r>
            <a:r>
              <a:rPr lang="en-US" sz="1400" dirty="0" err="1" smtClean="0">
                <a:solidFill>
                  <a:srgbClr val="3D93DF"/>
                </a:solidFill>
                <a:uFill>
                  <a:solidFill/>
                </a:uFill>
                <a:latin typeface="Consolas"/>
                <a:cs typeface="Consolas"/>
              </a:rPr>
              <a:t>android:name</a:t>
            </a:r>
            <a:r>
              <a:rPr lang="en-US" sz="1400" dirty="0">
                <a:solidFill>
                  <a:srgbClr val="3D93DF"/>
                </a:solidFill>
                <a:uFill>
                  <a:solidFill/>
                </a:uFill>
                <a:latin typeface="Consolas"/>
                <a:cs typeface="Consolas"/>
              </a:rPr>
              <a:t>="us.grid6.HandleURL"</a:t>
            </a:r>
          </a:p>
          <a:p>
            <a:pPr marL="0" indent="0">
              <a:buNone/>
              <a:defRPr sz="1800">
                <a:uFillTx/>
              </a:defRPr>
            </a:pPr>
            <a:r>
              <a:rPr lang="en-US" sz="1400" dirty="0">
                <a:solidFill>
                  <a:srgbClr val="3D93DF"/>
                </a:solidFill>
                <a:uFill>
                  <a:solidFill/>
                </a:uFill>
                <a:latin typeface="Consolas"/>
                <a:cs typeface="Consolas"/>
              </a:rPr>
              <a:t>         </a:t>
            </a:r>
            <a:r>
              <a:rPr lang="en-US" sz="1400" dirty="0" err="1" smtClean="0">
                <a:solidFill>
                  <a:srgbClr val="3D93DF"/>
                </a:solidFill>
                <a:uFill>
                  <a:solidFill/>
                </a:uFill>
                <a:latin typeface="Consolas"/>
                <a:cs typeface="Consolas"/>
              </a:rPr>
              <a:t>android:label</a:t>
            </a:r>
            <a:r>
              <a:rPr lang="en-US" sz="1400" dirty="0">
                <a:solidFill>
                  <a:srgbClr val="3D93DF"/>
                </a:solidFill>
                <a:uFill>
                  <a:solidFill/>
                </a:uFill>
                <a:latin typeface="Consolas"/>
                <a:cs typeface="Consolas"/>
              </a:rPr>
              <a:t>="</a:t>
            </a:r>
            <a:r>
              <a:rPr lang="en-US" sz="1400" dirty="0" smtClean="0">
                <a:solidFill>
                  <a:srgbClr val="3D93DF"/>
                </a:solidFill>
                <a:uFill>
                  <a:solidFill/>
                </a:uFill>
                <a:latin typeface="Consolas"/>
                <a:cs typeface="Consolas"/>
              </a:rPr>
              <a:t>Grid6”&gt;</a:t>
            </a:r>
          </a:p>
          <a:p>
            <a:pPr marL="0" indent="0">
              <a:buNone/>
              <a:defRPr sz="1800">
                <a:uFillTx/>
              </a:defRPr>
            </a:pPr>
            <a:r>
              <a:rPr lang="en-US" sz="1400" dirty="0">
                <a:solidFill>
                  <a:srgbClr val="3D93DF"/>
                </a:solidFill>
                <a:uFill>
                  <a:solidFill/>
                </a:uFill>
                <a:latin typeface="Consolas"/>
                <a:cs typeface="Consolas"/>
              </a:rPr>
              <a:t>	</a:t>
            </a:r>
            <a:r>
              <a:rPr lang="en-US" sz="1400" dirty="0" smtClean="0">
                <a:solidFill>
                  <a:srgbClr val="3D93DF"/>
                </a:solidFill>
                <a:uFill>
                  <a:solidFill/>
                </a:uFill>
                <a:latin typeface="Consolas"/>
                <a:cs typeface="Consolas"/>
              </a:rPr>
              <a:t>&lt;</a:t>
            </a:r>
            <a:r>
              <a:rPr lang="en-US" sz="1400" dirty="0">
                <a:solidFill>
                  <a:srgbClr val="3D93DF"/>
                </a:solidFill>
                <a:uFill>
                  <a:solidFill/>
                </a:uFill>
                <a:latin typeface="Consolas"/>
                <a:cs typeface="Consolas"/>
              </a:rPr>
              <a:t>intent-filter&gt;</a:t>
            </a:r>
          </a:p>
          <a:p>
            <a:pPr marL="0" indent="0">
              <a:buNone/>
              <a:defRPr sz="1800">
                <a:uFillTx/>
              </a:defRPr>
            </a:pPr>
            <a:r>
              <a:rPr lang="en-US" sz="1400" dirty="0" smtClean="0">
                <a:solidFill>
                  <a:srgbClr val="3D93DF"/>
                </a:solidFill>
                <a:uFill>
                  <a:solidFill/>
                </a:uFill>
                <a:latin typeface="Consolas"/>
                <a:cs typeface="Consolas"/>
              </a:rPr>
              <a:t>		&lt;</a:t>
            </a:r>
            <a:r>
              <a:rPr lang="en-US" sz="1400" dirty="0">
                <a:solidFill>
                  <a:srgbClr val="3D93DF"/>
                </a:solidFill>
                <a:uFill>
                  <a:solidFill/>
                </a:uFill>
                <a:latin typeface="Consolas"/>
                <a:cs typeface="Consolas"/>
              </a:rPr>
              <a:t>action </a:t>
            </a:r>
            <a:r>
              <a:rPr lang="en-US" sz="1400" dirty="0" err="1">
                <a:solidFill>
                  <a:srgbClr val="3D93DF"/>
                </a:solidFill>
                <a:uFill>
                  <a:solidFill/>
                </a:uFill>
                <a:latin typeface="Consolas"/>
                <a:cs typeface="Consolas"/>
              </a:rPr>
              <a:t>android:name</a:t>
            </a:r>
            <a:r>
              <a:rPr lang="en-US" sz="1400" dirty="0">
                <a:solidFill>
                  <a:srgbClr val="3D93DF"/>
                </a:solidFill>
                <a:uFill>
                  <a:solidFill/>
                </a:uFill>
                <a:latin typeface="Consolas"/>
                <a:cs typeface="Consolas"/>
              </a:rPr>
              <a:t>="</a:t>
            </a:r>
            <a:r>
              <a:rPr lang="en-US" sz="1400" dirty="0" err="1">
                <a:solidFill>
                  <a:srgbClr val="3D93DF"/>
                </a:solidFill>
                <a:uFill>
                  <a:solidFill/>
                </a:uFill>
                <a:latin typeface="Consolas"/>
                <a:cs typeface="Consolas"/>
              </a:rPr>
              <a:t>android.intent.action.VIEW</a:t>
            </a:r>
            <a:r>
              <a:rPr lang="en-US" sz="1400" dirty="0">
                <a:solidFill>
                  <a:srgbClr val="3D93DF"/>
                </a:solidFill>
                <a:uFill>
                  <a:solidFill/>
                </a:uFill>
                <a:latin typeface="Consolas"/>
                <a:cs typeface="Consolas"/>
              </a:rPr>
              <a:t>" /</a:t>
            </a:r>
            <a:r>
              <a:rPr lang="en-US" sz="1400" dirty="0" smtClean="0">
                <a:solidFill>
                  <a:srgbClr val="3D93DF"/>
                </a:solidFill>
                <a:uFill>
                  <a:solidFill/>
                </a:uFill>
                <a:latin typeface="Consolas"/>
                <a:cs typeface="Consolas"/>
              </a:rPr>
              <a:t>&gt;</a:t>
            </a:r>
          </a:p>
          <a:p>
            <a:pPr marL="0" indent="0">
              <a:buNone/>
              <a:defRPr sz="1800">
                <a:uFillTx/>
              </a:defRPr>
            </a:pPr>
            <a:r>
              <a:rPr lang="en-US" sz="1400" dirty="0" smtClean="0">
                <a:solidFill>
                  <a:srgbClr val="3D93DF"/>
                </a:solidFill>
                <a:uFill>
                  <a:solidFill/>
                </a:uFill>
                <a:latin typeface="Consolas"/>
                <a:cs typeface="Consolas"/>
              </a:rPr>
              <a:t>		&lt;category </a:t>
            </a:r>
            <a:r>
              <a:rPr lang="en-US" sz="1400" dirty="0" err="1" smtClean="0">
                <a:solidFill>
                  <a:srgbClr val="3D93DF"/>
                </a:solidFill>
                <a:uFill>
                  <a:solidFill/>
                </a:uFill>
                <a:latin typeface="Consolas"/>
                <a:cs typeface="Consolas"/>
              </a:rPr>
              <a:t>android:name</a:t>
            </a:r>
            <a:r>
              <a:rPr lang="en-US" sz="1400" dirty="0" smtClean="0">
                <a:solidFill>
                  <a:srgbClr val="3D93DF"/>
                </a:solidFill>
                <a:uFill>
                  <a:solidFill/>
                </a:uFill>
                <a:latin typeface="Consolas"/>
                <a:cs typeface="Consolas"/>
              </a:rPr>
              <a:t>="</a:t>
            </a:r>
            <a:r>
              <a:rPr lang="en-US" sz="1400" dirty="0" err="1" smtClean="0">
                <a:solidFill>
                  <a:srgbClr val="3D93DF"/>
                </a:solidFill>
                <a:uFill>
                  <a:solidFill/>
                </a:uFill>
                <a:latin typeface="Consolas"/>
                <a:cs typeface="Consolas"/>
              </a:rPr>
              <a:t>android.intent.category.DEFAULT</a:t>
            </a:r>
            <a:r>
              <a:rPr lang="en-US" sz="1400" dirty="0" smtClean="0">
                <a:solidFill>
                  <a:srgbClr val="3D93DF"/>
                </a:solidFill>
                <a:uFill>
                  <a:solidFill/>
                </a:uFill>
                <a:latin typeface="Consolas"/>
                <a:cs typeface="Consolas"/>
              </a:rPr>
              <a:t>" /&gt;</a:t>
            </a:r>
          </a:p>
          <a:p>
            <a:pPr marL="0" indent="0">
              <a:buNone/>
              <a:defRPr sz="1800">
                <a:uFillTx/>
              </a:defRPr>
            </a:pPr>
            <a:r>
              <a:rPr lang="en-US" sz="1400" dirty="0" smtClean="0">
                <a:solidFill>
                  <a:srgbClr val="3D93DF"/>
                </a:solidFill>
                <a:uFill>
                  <a:solidFill/>
                </a:uFill>
                <a:latin typeface="Consolas"/>
                <a:cs typeface="Consolas"/>
              </a:rPr>
              <a:t>		&lt;category </a:t>
            </a:r>
            <a:r>
              <a:rPr lang="en-US" sz="1400" dirty="0" err="1" smtClean="0">
                <a:solidFill>
                  <a:srgbClr val="3D93DF"/>
                </a:solidFill>
                <a:uFill>
                  <a:solidFill/>
                </a:uFill>
                <a:latin typeface="Consolas"/>
                <a:cs typeface="Consolas"/>
              </a:rPr>
              <a:t>android:name</a:t>
            </a:r>
            <a:r>
              <a:rPr lang="en-US" sz="1400" dirty="0" smtClean="0">
                <a:solidFill>
                  <a:srgbClr val="3D93DF"/>
                </a:solidFill>
                <a:uFill>
                  <a:solidFill/>
                </a:uFill>
                <a:latin typeface="Consolas"/>
                <a:cs typeface="Consolas"/>
              </a:rPr>
              <a:t>="</a:t>
            </a:r>
            <a:r>
              <a:rPr lang="en-US" sz="1400" dirty="0" err="1" smtClean="0">
                <a:solidFill>
                  <a:srgbClr val="3D93DF"/>
                </a:solidFill>
                <a:uFill>
                  <a:solidFill/>
                </a:uFill>
                <a:latin typeface="Consolas"/>
                <a:cs typeface="Consolas"/>
              </a:rPr>
              <a:t>android.intent.category.BROWSABLE</a:t>
            </a:r>
            <a:r>
              <a:rPr lang="en-US" sz="1400" dirty="0" smtClean="0">
                <a:solidFill>
                  <a:srgbClr val="3D93DF"/>
                </a:solidFill>
                <a:uFill>
                  <a:solidFill/>
                </a:uFill>
                <a:latin typeface="Consolas"/>
                <a:cs typeface="Consolas"/>
              </a:rPr>
              <a:t>" /&gt;</a:t>
            </a:r>
          </a:p>
          <a:p>
            <a:pPr marL="0" indent="0">
              <a:buNone/>
              <a:defRPr sz="1800">
                <a:uFillTx/>
              </a:defRPr>
            </a:pPr>
            <a:r>
              <a:rPr lang="en-US" sz="1400" dirty="0">
                <a:solidFill>
                  <a:srgbClr val="3D93DF"/>
                </a:solidFill>
                <a:uFill>
                  <a:solidFill/>
                </a:uFill>
                <a:latin typeface="Consolas"/>
                <a:cs typeface="Consolas"/>
              </a:rPr>
              <a:t>	</a:t>
            </a:r>
            <a:r>
              <a:rPr lang="en-US" sz="1400" dirty="0" smtClean="0">
                <a:solidFill>
                  <a:srgbClr val="3D93DF"/>
                </a:solidFill>
                <a:uFill>
                  <a:solidFill/>
                </a:uFill>
                <a:latin typeface="Consolas"/>
                <a:cs typeface="Consolas"/>
              </a:rPr>
              <a:t>	&lt;data </a:t>
            </a:r>
            <a:r>
              <a:rPr lang="en-US" sz="1400" dirty="0" err="1" smtClean="0">
                <a:solidFill>
                  <a:srgbClr val="3D93DF"/>
                </a:solidFill>
                <a:uFill>
                  <a:solidFill/>
                </a:uFill>
                <a:latin typeface="Consolas"/>
                <a:cs typeface="Consolas"/>
              </a:rPr>
              <a:t>android:scheme</a:t>
            </a:r>
            <a:r>
              <a:rPr lang="en-US" sz="1400" dirty="0" smtClean="0">
                <a:solidFill>
                  <a:srgbClr val="3D93DF"/>
                </a:solidFill>
                <a:uFill>
                  <a:solidFill/>
                </a:uFill>
                <a:latin typeface="Consolas"/>
                <a:cs typeface="Consolas"/>
              </a:rPr>
              <a:t>=“http” </a:t>
            </a:r>
            <a:r>
              <a:rPr lang="en-US" sz="1400" dirty="0" err="1" smtClean="0">
                <a:solidFill>
                  <a:srgbClr val="3D93DF"/>
                </a:solidFill>
                <a:uFill>
                  <a:solidFill/>
                </a:uFill>
                <a:latin typeface="Consolas"/>
                <a:cs typeface="Consolas"/>
              </a:rPr>
              <a:t>android:host</a:t>
            </a:r>
            <a:r>
              <a:rPr lang="en-US" sz="1400" dirty="0" smtClean="0">
                <a:solidFill>
                  <a:srgbClr val="3D93DF"/>
                </a:solidFill>
                <a:uFill>
                  <a:solidFill/>
                </a:uFill>
                <a:latin typeface="Consolas"/>
                <a:cs typeface="Consolas"/>
              </a:rPr>
              <a:t>=“grid6.us” /&gt;</a:t>
            </a:r>
          </a:p>
          <a:p>
            <a:pPr marL="0" indent="0">
              <a:buNone/>
              <a:defRPr sz="1800">
                <a:uFillTx/>
              </a:defRPr>
            </a:pPr>
            <a:r>
              <a:rPr lang="en-US" sz="1400" dirty="0" smtClean="0">
                <a:solidFill>
                  <a:srgbClr val="3D93DF"/>
                </a:solidFill>
                <a:uFill>
                  <a:solidFill/>
                </a:uFill>
                <a:latin typeface="Consolas"/>
                <a:cs typeface="Consolas"/>
              </a:rPr>
              <a:t>	&lt;</a:t>
            </a:r>
            <a:r>
              <a:rPr lang="en-US" sz="1400" dirty="0">
                <a:solidFill>
                  <a:srgbClr val="3D93DF"/>
                </a:solidFill>
                <a:uFill>
                  <a:solidFill/>
                </a:uFill>
                <a:latin typeface="Consolas"/>
                <a:cs typeface="Consolas"/>
              </a:rPr>
              <a:t>/intent-filter&gt;</a:t>
            </a:r>
          </a:p>
          <a:p>
            <a:pPr marL="0" indent="0">
              <a:buNone/>
              <a:defRPr sz="1800">
                <a:uFillTx/>
              </a:defRPr>
            </a:pPr>
            <a:r>
              <a:rPr lang="en-US" sz="1400" dirty="0">
                <a:solidFill>
                  <a:srgbClr val="3D93DF"/>
                </a:solidFill>
                <a:uFill>
                  <a:solidFill/>
                </a:uFill>
                <a:latin typeface="Consolas"/>
                <a:cs typeface="Consolas"/>
              </a:rPr>
              <a:t>&lt;/activity&gt;</a:t>
            </a:r>
          </a:p>
        </p:txBody>
      </p:sp>
    </p:spTree>
    <p:extLst>
      <p:ext uri="{BB962C8B-B14F-4D97-AF65-F5344CB8AC3E}">
        <p14:creationId xmlns:p14="http://schemas.microsoft.com/office/powerpoint/2010/main" val="2183241694"/>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616857" y="314476"/>
            <a:ext cx="7910288" cy="608808"/>
          </a:xfrm>
        </p:spPr>
        <p:txBody>
          <a:bodyPr/>
          <a:lstStyle/>
          <a:p>
            <a:r>
              <a:rPr lang="en-US" dirty="0" smtClean="0"/>
              <a:t>How: Handling Intent</a:t>
            </a:r>
            <a:endParaRPr lang="en-US" dirty="0"/>
          </a:p>
        </p:txBody>
      </p:sp>
      <p:sp>
        <p:nvSpPr>
          <p:cNvPr id="7" name="Shape 200"/>
          <p:cNvSpPr>
            <a:spLocks noGrp="1"/>
          </p:cNvSpPr>
          <p:nvPr>
            <p:ph type="body" idx="4294967295"/>
          </p:nvPr>
        </p:nvSpPr>
        <p:spPr>
          <a:xfrm>
            <a:off x="535781" y="1050483"/>
            <a:ext cx="7831336" cy="3522762"/>
          </a:xfrm>
          <a:prstGeom prst="rect">
            <a:avLst/>
          </a:prstGeom>
        </p:spPr>
        <p:txBody>
          <a:bodyPr/>
          <a:lstStyle/>
          <a:p>
            <a:pPr marL="0" indent="0">
              <a:buNone/>
              <a:defRPr sz="1800">
                <a:uFillTx/>
              </a:defRPr>
            </a:pPr>
            <a:r>
              <a:rPr lang="en-US" sz="1400" dirty="0">
                <a:solidFill>
                  <a:srgbClr val="3D93DF"/>
                </a:solidFill>
                <a:uFill>
                  <a:solidFill/>
                </a:uFill>
                <a:latin typeface="Consolas"/>
                <a:cs typeface="Consolas"/>
              </a:rPr>
              <a:t>@Override</a:t>
            </a:r>
          </a:p>
          <a:p>
            <a:pPr marL="0" indent="0">
              <a:buNone/>
              <a:defRPr sz="1800">
                <a:uFillTx/>
              </a:defRPr>
            </a:pPr>
            <a:r>
              <a:rPr lang="en-US" sz="1400" dirty="0">
                <a:solidFill>
                  <a:srgbClr val="3D93DF"/>
                </a:solidFill>
                <a:uFill>
                  <a:solidFill/>
                </a:uFill>
                <a:latin typeface="Consolas"/>
                <a:cs typeface="Consolas"/>
              </a:rPr>
              <a:t>public void </a:t>
            </a:r>
            <a:r>
              <a:rPr lang="en-US" sz="1400" dirty="0" err="1">
                <a:solidFill>
                  <a:srgbClr val="3D93DF"/>
                </a:solidFill>
                <a:uFill>
                  <a:solidFill/>
                </a:uFill>
                <a:latin typeface="Consolas"/>
                <a:cs typeface="Consolas"/>
              </a:rPr>
              <a:t>onCreate</a:t>
            </a:r>
            <a:r>
              <a:rPr lang="en-US" sz="1400" dirty="0">
                <a:solidFill>
                  <a:srgbClr val="3D93DF"/>
                </a:solidFill>
                <a:uFill>
                  <a:solidFill/>
                </a:uFill>
                <a:latin typeface="Consolas"/>
                <a:cs typeface="Consolas"/>
              </a:rPr>
              <a:t>(Bundle </a:t>
            </a:r>
            <a:r>
              <a:rPr lang="en-US" sz="1400" dirty="0" err="1">
                <a:solidFill>
                  <a:srgbClr val="3D93DF"/>
                </a:solidFill>
                <a:uFill>
                  <a:solidFill/>
                </a:uFill>
                <a:latin typeface="Consolas"/>
                <a:cs typeface="Consolas"/>
              </a:rPr>
              <a:t>savedInstanceState</a:t>
            </a:r>
            <a:r>
              <a:rPr lang="en-US" sz="1400" dirty="0">
                <a:solidFill>
                  <a:srgbClr val="3D93DF"/>
                </a:solidFill>
                <a:uFill>
                  <a:solidFill/>
                </a:uFill>
                <a:latin typeface="Consolas"/>
                <a:cs typeface="Consolas"/>
              </a:rPr>
              <a:t>) {</a:t>
            </a:r>
          </a:p>
          <a:p>
            <a:pPr marL="0" indent="0">
              <a:buNone/>
              <a:defRPr sz="1800">
                <a:uFillTx/>
              </a:defRPr>
            </a:pPr>
            <a:r>
              <a:rPr lang="en-US" sz="1400" dirty="0">
                <a:solidFill>
                  <a:srgbClr val="3D93DF"/>
                </a:solidFill>
                <a:uFill>
                  <a:solidFill/>
                </a:uFill>
                <a:latin typeface="Consolas"/>
                <a:cs typeface="Consolas"/>
              </a:rPr>
              <a:t>	</a:t>
            </a:r>
            <a:r>
              <a:rPr lang="en-US" sz="1400" dirty="0" err="1">
                <a:solidFill>
                  <a:srgbClr val="3D93DF"/>
                </a:solidFill>
                <a:uFill>
                  <a:solidFill/>
                </a:uFill>
                <a:latin typeface="Consolas"/>
                <a:cs typeface="Consolas"/>
              </a:rPr>
              <a:t>super.onCreate</a:t>
            </a:r>
            <a:r>
              <a:rPr lang="en-US" sz="1400" dirty="0">
                <a:solidFill>
                  <a:srgbClr val="3D93DF"/>
                </a:solidFill>
                <a:uFill>
                  <a:solidFill/>
                </a:uFill>
                <a:latin typeface="Consolas"/>
                <a:cs typeface="Consolas"/>
              </a:rPr>
              <a:t>(</a:t>
            </a:r>
            <a:r>
              <a:rPr lang="en-US" sz="1400" dirty="0" err="1">
                <a:solidFill>
                  <a:srgbClr val="3D93DF"/>
                </a:solidFill>
                <a:uFill>
                  <a:solidFill/>
                </a:uFill>
                <a:latin typeface="Consolas"/>
                <a:cs typeface="Consolas"/>
              </a:rPr>
              <a:t>savedInstanceState</a:t>
            </a:r>
            <a:r>
              <a:rPr lang="en-US" sz="1400" dirty="0">
                <a:solidFill>
                  <a:srgbClr val="3D93DF"/>
                </a:solidFill>
                <a:uFill>
                  <a:solidFill/>
                </a:uFill>
                <a:latin typeface="Consolas"/>
                <a:cs typeface="Consolas"/>
              </a:rPr>
              <a:t>);</a:t>
            </a:r>
          </a:p>
          <a:p>
            <a:pPr marL="0" indent="0">
              <a:buNone/>
              <a:defRPr sz="1800">
                <a:uFillTx/>
              </a:defRPr>
            </a:pPr>
            <a:r>
              <a:rPr lang="en-US" sz="1400" dirty="0">
                <a:solidFill>
                  <a:srgbClr val="3D93DF"/>
                </a:solidFill>
                <a:uFill>
                  <a:solidFill/>
                </a:uFill>
                <a:latin typeface="Consolas"/>
                <a:cs typeface="Consolas"/>
              </a:rPr>
              <a:t>	</a:t>
            </a:r>
            <a:r>
              <a:rPr lang="en-US" sz="1400" dirty="0" err="1">
                <a:solidFill>
                  <a:srgbClr val="3D93DF"/>
                </a:solidFill>
                <a:uFill>
                  <a:solidFill/>
                </a:uFill>
                <a:latin typeface="Consolas"/>
                <a:cs typeface="Consolas"/>
              </a:rPr>
              <a:t>setContentView</a:t>
            </a:r>
            <a:r>
              <a:rPr lang="en-US" sz="1400" dirty="0">
                <a:solidFill>
                  <a:srgbClr val="3D93DF"/>
                </a:solidFill>
                <a:uFill>
                  <a:solidFill/>
                </a:uFill>
                <a:latin typeface="Consolas"/>
                <a:cs typeface="Consolas"/>
              </a:rPr>
              <a:t>(</a:t>
            </a:r>
            <a:r>
              <a:rPr lang="en-US" sz="1400" dirty="0" err="1">
                <a:solidFill>
                  <a:srgbClr val="3D93DF"/>
                </a:solidFill>
                <a:uFill>
                  <a:solidFill/>
                </a:uFill>
                <a:latin typeface="Consolas"/>
                <a:cs typeface="Consolas"/>
              </a:rPr>
              <a:t>R.layout.main</a:t>
            </a:r>
            <a:r>
              <a:rPr lang="en-US" sz="1400" dirty="0">
                <a:solidFill>
                  <a:srgbClr val="3D93DF"/>
                </a:solidFill>
                <a:uFill>
                  <a:solidFill/>
                </a:uFill>
                <a:latin typeface="Consolas"/>
                <a:cs typeface="Consolas"/>
              </a:rPr>
              <a:t>);</a:t>
            </a:r>
          </a:p>
          <a:p>
            <a:pPr marL="0" indent="0">
              <a:buNone/>
              <a:defRPr sz="1800">
                <a:uFillTx/>
              </a:defRPr>
            </a:pPr>
            <a:r>
              <a:rPr lang="en-US" sz="1400" dirty="0">
                <a:solidFill>
                  <a:srgbClr val="3D93DF"/>
                </a:solidFill>
                <a:uFill>
                  <a:solidFill/>
                </a:uFill>
                <a:latin typeface="Consolas"/>
                <a:cs typeface="Consolas"/>
              </a:rPr>
              <a:t>	Intent intent = </a:t>
            </a:r>
            <a:r>
              <a:rPr lang="en-US" sz="1400" dirty="0" err="1">
                <a:solidFill>
                  <a:srgbClr val="3D93DF"/>
                </a:solidFill>
                <a:uFill>
                  <a:solidFill/>
                </a:uFill>
                <a:latin typeface="Consolas"/>
                <a:cs typeface="Consolas"/>
              </a:rPr>
              <a:t>getIntent</a:t>
            </a:r>
            <a:r>
              <a:rPr lang="en-US" sz="1400" dirty="0">
                <a:solidFill>
                  <a:srgbClr val="3D93DF"/>
                </a:solidFill>
                <a:uFill>
                  <a:solidFill/>
                </a:uFill>
                <a:latin typeface="Consolas"/>
                <a:cs typeface="Consolas"/>
              </a:rPr>
              <a:t>();</a:t>
            </a:r>
          </a:p>
          <a:p>
            <a:pPr marL="0" indent="0">
              <a:buNone/>
              <a:defRPr sz="1800">
                <a:uFillTx/>
              </a:defRPr>
            </a:pPr>
            <a:r>
              <a:rPr lang="en-US" sz="1400" dirty="0">
                <a:solidFill>
                  <a:srgbClr val="3D93DF"/>
                </a:solidFill>
                <a:uFill>
                  <a:solidFill/>
                </a:uFill>
                <a:latin typeface="Consolas"/>
                <a:cs typeface="Consolas"/>
              </a:rPr>
              <a:t>	Uri data = </a:t>
            </a:r>
            <a:r>
              <a:rPr lang="en-US" sz="1400" dirty="0" err="1">
                <a:solidFill>
                  <a:srgbClr val="3D93DF"/>
                </a:solidFill>
                <a:uFill>
                  <a:solidFill/>
                </a:uFill>
                <a:latin typeface="Consolas"/>
                <a:cs typeface="Consolas"/>
              </a:rPr>
              <a:t>intent.getData</a:t>
            </a:r>
            <a:r>
              <a:rPr lang="en-US" sz="1400" dirty="0">
                <a:solidFill>
                  <a:srgbClr val="3D93DF"/>
                </a:solidFill>
                <a:uFill>
                  <a:solidFill/>
                </a:uFill>
                <a:latin typeface="Consolas"/>
                <a:cs typeface="Consolas"/>
              </a:rPr>
              <a:t>();</a:t>
            </a:r>
          </a:p>
          <a:p>
            <a:pPr marL="0" indent="0">
              <a:buNone/>
              <a:defRPr sz="1800">
                <a:uFillTx/>
              </a:defRPr>
            </a:pPr>
            <a:r>
              <a:rPr lang="en-US" sz="1400" dirty="0">
                <a:solidFill>
                  <a:srgbClr val="3D93DF"/>
                </a:solidFill>
                <a:uFill>
                  <a:solidFill/>
                </a:uFill>
                <a:latin typeface="Consolas"/>
                <a:cs typeface="Consolas"/>
              </a:rPr>
              <a:t>	String path = </a:t>
            </a:r>
            <a:r>
              <a:rPr lang="en-US" sz="1400" dirty="0" err="1">
                <a:solidFill>
                  <a:srgbClr val="3D93DF"/>
                </a:solidFill>
                <a:uFill>
                  <a:solidFill/>
                </a:uFill>
                <a:latin typeface="Consolas"/>
                <a:cs typeface="Consolas"/>
              </a:rPr>
              <a:t>data.getPath</a:t>
            </a:r>
            <a:r>
              <a:rPr lang="en-US" sz="1400" dirty="0">
                <a:solidFill>
                  <a:srgbClr val="3D93DF"/>
                </a:solidFill>
                <a:uFill>
                  <a:solidFill/>
                </a:uFill>
                <a:latin typeface="Consolas"/>
                <a:cs typeface="Consolas"/>
              </a:rPr>
              <a:t>();</a:t>
            </a:r>
          </a:p>
          <a:p>
            <a:pPr marL="0" indent="0">
              <a:buNone/>
              <a:defRPr sz="1800">
                <a:uFillTx/>
              </a:defRPr>
            </a:pPr>
            <a:r>
              <a:rPr lang="en-US" sz="1400" dirty="0">
                <a:solidFill>
                  <a:srgbClr val="3D93DF"/>
                </a:solidFill>
                <a:uFill>
                  <a:solidFill/>
                </a:uFill>
                <a:latin typeface="Consolas"/>
                <a:cs typeface="Consolas"/>
              </a:rPr>
              <a:t>	// </a:t>
            </a:r>
            <a:r>
              <a:rPr lang="en-US" sz="1400" dirty="0" err="1">
                <a:solidFill>
                  <a:srgbClr val="3D93DF"/>
                </a:solidFill>
                <a:uFill>
                  <a:solidFill/>
                </a:uFill>
                <a:latin typeface="Consolas"/>
                <a:cs typeface="Consolas"/>
              </a:rPr>
              <a:t>Url</a:t>
            </a:r>
            <a:r>
              <a:rPr lang="en-US" sz="1400" dirty="0">
                <a:solidFill>
                  <a:srgbClr val="3D93DF"/>
                </a:solidFill>
                <a:uFill>
                  <a:solidFill/>
                </a:uFill>
                <a:latin typeface="Consolas"/>
                <a:cs typeface="Consolas"/>
              </a:rPr>
              <a:t> “http://grid6.us/example1”: Path object now is equal to “example1”</a:t>
            </a:r>
          </a:p>
          <a:p>
            <a:pPr marL="0" indent="0">
              <a:buNone/>
              <a:defRPr sz="1800">
                <a:uFillTx/>
              </a:defRPr>
            </a:pPr>
            <a:r>
              <a:rPr lang="en-US" sz="1400" dirty="0">
                <a:solidFill>
                  <a:srgbClr val="3D93DF"/>
                </a:solidFill>
                <a:uFill>
                  <a:solidFill/>
                </a:uFill>
                <a:latin typeface="Consolas"/>
                <a:cs typeface="Consolas"/>
              </a:rPr>
              <a:t>}</a:t>
            </a:r>
          </a:p>
        </p:txBody>
      </p:sp>
    </p:spTree>
    <p:extLst>
      <p:ext uri="{BB962C8B-B14F-4D97-AF65-F5344CB8AC3E}">
        <p14:creationId xmlns:p14="http://schemas.microsoft.com/office/powerpoint/2010/main" val="193577186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95625" y="4742497"/>
            <a:ext cx="9043980" cy="402729"/>
            <a:chOff x="95625" y="4740771"/>
            <a:chExt cx="9043980" cy="402729"/>
          </a:xfrm>
        </p:grpSpPr>
        <p:grpSp>
          <p:nvGrpSpPr>
            <p:cNvPr id="28" name="Group 27"/>
            <p:cNvGrpSpPr/>
            <p:nvPr userDrawn="1"/>
          </p:nvGrpSpPr>
          <p:grpSpPr>
            <a:xfrm>
              <a:off x="95625" y="4740771"/>
              <a:ext cx="9043980" cy="402729"/>
              <a:chOff x="95625" y="3707868"/>
              <a:chExt cx="9043980" cy="402729"/>
            </a:xfrm>
          </p:grpSpPr>
          <p:sp>
            <p:nvSpPr>
              <p:cNvPr id="30" name="Rectangle 29"/>
              <p:cNvSpPr/>
              <p:nvPr/>
            </p:nvSpPr>
            <p:spPr>
              <a:xfrm>
                <a:off x="95625" y="3707868"/>
                <a:ext cx="9043980" cy="4027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100" kern="1000" dirty="0" smtClean="0">
                    <a:solidFill>
                      <a:srgbClr val="46A4E8"/>
                    </a:solidFill>
                    <a:latin typeface="Helvetica Neue Light"/>
                    <a:cs typeface="Helvetica Neue Light"/>
                  </a:rPr>
                  <a:t>proprietary &amp; confidential</a:t>
                </a:r>
              </a:p>
            </p:txBody>
          </p:sp>
          <p:cxnSp>
            <p:nvCxnSpPr>
              <p:cNvPr id="31" name="Straight Connector 30"/>
              <p:cNvCxnSpPr/>
              <p:nvPr/>
            </p:nvCxnSpPr>
            <p:spPr>
              <a:xfrm>
                <a:off x="100020" y="3707868"/>
                <a:ext cx="8943960" cy="0"/>
              </a:xfrm>
              <a:prstGeom prst="line">
                <a:avLst/>
              </a:prstGeom>
              <a:ln w="6350" cap="flat">
                <a:solidFill>
                  <a:srgbClr val="185DA9"/>
                </a:solidFill>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620" y="3840570"/>
                <a:ext cx="2416909" cy="176705"/>
              </a:xfrm>
              <a:prstGeom prst="rect">
                <a:avLst/>
              </a:prstGeom>
            </p:spPr>
          </p:pic>
        </p:grpSp>
        <p:sp>
          <p:nvSpPr>
            <p:cNvPr id="29" name="TextBox 28"/>
            <p:cNvSpPr txBox="1"/>
            <p:nvPr userDrawn="1"/>
          </p:nvSpPr>
          <p:spPr>
            <a:xfrm>
              <a:off x="667193" y="4795991"/>
              <a:ext cx="1960168" cy="298042"/>
            </a:xfrm>
            <a:prstGeom prst="rect">
              <a:avLst/>
            </a:prstGeom>
            <a:solidFill>
              <a:schemeClr val="bg1"/>
            </a:solidFill>
          </p:spPr>
          <p:txBody>
            <a:bodyPr wrap="square" rtlCol="0">
              <a:spAutoFit/>
            </a:bodyPr>
            <a:lstStyle/>
            <a:p>
              <a:endParaRPr lang="en-US" dirty="0"/>
            </a:p>
          </p:txBody>
        </p:sp>
      </p:grpSp>
      <p:sp>
        <p:nvSpPr>
          <p:cNvPr id="18" name="Text Placeholder 2"/>
          <p:cNvSpPr>
            <a:spLocks noGrp="1"/>
          </p:cNvSpPr>
          <p:nvPr>
            <p:ph type="body" sz="quarter" idx="10"/>
          </p:nvPr>
        </p:nvSpPr>
        <p:spPr>
          <a:xfrm>
            <a:off x="616857" y="314476"/>
            <a:ext cx="7910288" cy="608808"/>
          </a:xfrm>
        </p:spPr>
        <p:txBody>
          <a:bodyPr/>
          <a:lstStyle/>
          <a:p>
            <a:r>
              <a:rPr lang="en-US" dirty="0" smtClean="0"/>
              <a:t>Publishing: Web to Native Mappings</a:t>
            </a:r>
            <a:endParaRPr lang="en-US" dirty="0"/>
          </a:p>
        </p:txBody>
      </p:sp>
      <p:grpSp>
        <p:nvGrpSpPr>
          <p:cNvPr id="21" name="Group 20"/>
          <p:cNvGrpSpPr/>
          <p:nvPr/>
        </p:nvGrpSpPr>
        <p:grpSpPr>
          <a:xfrm>
            <a:off x="1070128" y="923285"/>
            <a:ext cx="7003744" cy="3674630"/>
            <a:chOff x="3514353" y="859003"/>
            <a:chExt cx="7248780" cy="3803193"/>
          </a:xfrm>
        </p:grpSpPr>
        <p:pic>
          <p:nvPicPr>
            <p:cNvPr id="22" name="Content Placeholder 4" descr="web.png"/>
            <p:cNvPicPr>
              <a:picLocks noChangeAspect="1"/>
            </p:cNvPicPr>
            <p:nvPr/>
          </p:nvPicPr>
          <p:blipFill rotWithShape="1">
            <a:blip r:embed="rId4">
              <a:extLst>
                <a:ext uri="{28A0092B-C50C-407E-A947-70E740481C1C}">
                  <a14:useLocalDpi xmlns:a14="http://schemas.microsoft.com/office/drawing/2010/main" val="0"/>
                </a:ext>
              </a:extLst>
            </a:blip>
            <a:srcRect l="16704" t="1929" r="16224" b="-9958"/>
            <a:stretch/>
          </p:blipFill>
          <p:spPr>
            <a:xfrm>
              <a:off x="4324750" y="873126"/>
              <a:ext cx="4438250" cy="3750836"/>
            </a:xfrm>
            <a:prstGeom prst="rect">
              <a:avLst/>
            </a:prstGeom>
          </p:spPr>
        </p:pic>
        <p:pic>
          <p:nvPicPr>
            <p:cNvPr id="23" name="Picture 22" descr="mobil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4353" y="859003"/>
              <a:ext cx="7248780" cy="3803193"/>
            </a:xfrm>
            <a:prstGeom prst="rect">
              <a:avLst/>
            </a:prstGeom>
          </p:spPr>
        </p:pic>
        <p:pic>
          <p:nvPicPr>
            <p:cNvPr id="24" name="Picture 23" descr="arrows.png"/>
            <p:cNvPicPr>
              <a:picLocks noChangeAspect="1"/>
            </p:cNvPicPr>
            <p:nvPr/>
          </p:nvPicPr>
          <p:blipFill rotWithShape="1">
            <a:blip r:embed="rId6">
              <a:extLst>
                <a:ext uri="{28A0092B-C50C-407E-A947-70E740481C1C}">
                  <a14:useLocalDpi xmlns:a14="http://schemas.microsoft.com/office/drawing/2010/main" val="0"/>
                </a:ext>
              </a:extLst>
            </a:blip>
            <a:srcRect l="41520" t="41519" r="41520" b="41519"/>
            <a:stretch/>
          </p:blipFill>
          <p:spPr>
            <a:xfrm>
              <a:off x="3783259" y="2281495"/>
              <a:ext cx="2272637" cy="1192586"/>
            </a:xfrm>
            <a:prstGeom prst="rect">
              <a:avLst/>
            </a:prstGeom>
          </p:spPr>
        </p:pic>
      </p:grpSp>
    </p:spTree>
    <p:extLst>
      <p:ext uri="{BB962C8B-B14F-4D97-AF65-F5344CB8AC3E}">
        <p14:creationId xmlns:p14="http://schemas.microsoft.com/office/powerpoint/2010/main" val="355347444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mobile.png"/>
          <p:cNvPicPr>
            <a:picLocks noChangeAspect="1"/>
          </p:cNvPicPr>
          <p:nvPr/>
        </p:nvPicPr>
        <p:blipFill rotWithShape="1">
          <a:blip r:embed="rId3">
            <a:extLst>
              <a:ext uri="{28A0092B-C50C-407E-A947-70E740481C1C}">
                <a14:useLocalDpi xmlns:a14="http://schemas.microsoft.com/office/drawing/2010/main" val="0"/>
              </a:ext>
            </a:extLst>
          </a:blip>
          <a:srcRect l="32011" r="32011"/>
          <a:stretch/>
        </p:blipFill>
        <p:spPr>
          <a:xfrm>
            <a:off x="5932977" y="670326"/>
            <a:ext cx="2607956" cy="3803193"/>
          </a:xfrm>
          <a:prstGeom prst="rect">
            <a:avLst/>
          </a:prstGeom>
        </p:spPr>
      </p:pic>
      <p:grpSp>
        <p:nvGrpSpPr>
          <p:cNvPr id="27" name="Group 26"/>
          <p:cNvGrpSpPr/>
          <p:nvPr/>
        </p:nvGrpSpPr>
        <p:grpSpPr>
          <a:xfrm>
            <a:off x="95625" y="4742497"/>
            <a:ext cx="9043980" cy="402729"/>
            <a:chOff x="95625" y="4740771"/>
            <a:chExt cx="9043980" cy="402729"/>
          </a:xfrm>
        </p:grpSpPr>
        <p:grpSp>
          <p:nvGrpSpPr>
            <p:cNvPr id="28" name="Group 27"/>
            <p:cNvGrpSpPr/>
            <p:nvPr userDrawn="1"/>
          </p:nvGrpSpPr>
          <p:grpSpPr>
            <a:xfrm>
              <a:off x="95625" y="4740771"/>
              <a:ext cx="9043980" cy="402729"/>
              <a:chOff x="95625" y="3707868"/>
              <a:chExt cx="9043980" cy="402729"/>
            </a:xfrm>
          </p:grpSpPr>
          <p:sp>
            <p:nvSpPr>
              <p:cNvPr id="30" name="Rectangle 29"/>
              <p:cNvSpPr/>
              <p:nvPr/>
            </p:nvSpPr>
            <p:spPr>
              <a:xfrm>
                <a:off x="95625" y="3707868"/>
                <a:ext cx="9043980" cy="4027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100" kern="1000" dirty="0" smtClean="0">
                    <a:solidFill>
                      <a:srgbClr val="46A4E8"/>
                    </a:solidFill>
                    <a:latin typeface="Helvetica Neue Light"/>
                    <a:cs typeface="Helvetica Neue Light"/>
                  </a:rPr>
                  <a:t>proprietary &amp; confidential</a:t>
                </a:r>
              </a:p>
            </p:txBody>
          </p:sp>
          <p:cxnSp>
            <p:nvCxnSpPr>
              <p:cNvPr id="31" name="Straight Connector 30"/>
              <p:cNvCxnSpPr/>
              <p:nvPr/>
            </p:nvCxnSpPr>
            <p:spPr>
              <a:xfrm>
                <a:off x="100020" y="3707868"/>
                <a:ext cx="8943960" cy="0"/>
              </a:xfrm>
              <a:prstGeom prst="line">
                <a:avLst/>
              </a:prstGeom>
              <a:ln w="6350" cap="flat">
                <a:solidFill>
                  <a:srgbClr val="185DA9"/>
                </a:solidFill>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620" y="3840570"/>
                <a:ext cx="2416909" cy="176705"/>
              </a:xfrm>
              <a:prstGeom prst="rect">
                <a:avLst/>
              </a:prstGeom>
            </p:spPr>
          </p:pic>
        </p:grpSp>
        <p:sp>
          <p:nvSpPr>
            <p:cNvPr id="29" name="TextBox 28"/>
            <p:cNvSpPr txBox="1"/>
            <p:nvPr userDrawn="1"/>
          </p:nvSpPr>
          <p:spPr>
            <a:xfrm>
              <a:off x="667193" y="4795991"/>
              <a:ext cx="1960168" cy="298042"/>
            </a:xfrm>
            <a:prstGeom prst="rect">
              <a:avLst/>
            </a:prstGeom>
            <a:solidFill>
              <a:schemeClr val="bg1"/>
            </a:solidFill>
          </p:spPr>
          <p:txBody>
            <a:bodyPr wrap="square" rtlCol="0">
              <a:spAutoFit/>
            </a:bodyPr>
            <a:lstStyle/>
            <a:p>
              <a:endParaRPr lang="en-US" dirty="0"/>
            </a:p>
          </p:txBody>
        </p:sp>
      </p:grpSp>
      <p:sp>
        <p:nvSpPr>
          <p:cNvPr id="15" name="Shape 200"/>
          <p:cNvSpPr>
            <a:spLocks noGrp="1"/>
          </p:cNvSpPr>
          <p:nvPr>
            <p:ph type="body" idx="4294967295"/>
          </p:nvPr>
        </p:nvSpPr>
        <p:spPr>
          <a:xfrm>
            <a:off x="699228" y="999841"/>
            <a:ext cx="5688049" cy="3150171"/>
          </a:xfrm>
          <a:prstGeom prst="rect">
            <a:avLst/>
          </a:prstGeom>
        </p:spPr>
        <p:txBody>
          <a:bodyPr/>
          <a:lstStyle/>
          <a:p>
            <a:pPr>
              <a:lnSpc>
                <a:spcPct val="120000"/>
              </a:lnSpc>
              <a:defRPr sz="1800">
                <a:uFillTx/>
              </a:defRPr>
            </a:pPr>
            <a:r>
              <a:rPr lang="en-US" sz="1600" dirty="0" smtClean="0">
                <a:solidFill>
                  <a:srgbClr val="49525F"/>
                </a:solidFill>
                <a:uFill>
                  <a:solidFill/>
                </a:uFill>
              </a:rPr>
              <a:t>HTML</a:t>
            </a:r>
            <a:endParaRPr lang="en-US" sz="1600" dirty="0">
              <a:solidFill>
                <a:srgbClr val="49525F"/>
              </a:solidFill>
              <a:uFill>
                <a:solidFill/>
              </a:uFill>
            </a:endParaRPr>
          </a:p>
          <a:p>
            <a:pPr marL="550941" lvl="1" indent="-200910">
              <a:lnSpc>
                <a:spcPct val="120000"/>
              </a:lnSpc>
              <a:defRPr sz="1800">
                <a:uFillTx/>
              </a:defRPr>
            </a:pPr>
            <a:r>
              <a:rPr lang="en-US" sz="1400" dirty="0">
                <a:solidFill>
                  <a:srgbClr val="49525F"/>
                </a:solidFill>
                <a:uFill>
                  <a:solidFill/>
                </a:uFill>
              </a:rPr>
              <a:t> meta tags</a:t>
            </a:r>
          </a:p>
          <a:p>
            <a:pPr marL="872399" lvl="2" indent="-200911">
              <a:lnSpc>
                <a:spcPct val="120000"/>
              </a:lnSpc>
              <a:spcBef>
                <a:spcPts val="703"/>
              </a:spcBef>
              <a:defRPr sz="1800">
                <a:uFillTx/>
              </a:defRPr>
            </a:pPr>
            <a:r>
              <a:rPr lang="en-US" sz="1400" dirty="0">
                <a:solidFill>
                  <a:srgbClr val="49525F"/>
                </a:solidFill>
                <a:uFill>
                  <a:solidFill/>
                </a:uFill>
              </a:rPr>
              <a:t>Facebook's </a:t>
            </a:r>
            <a:r>
              <a:rPr lang="en-US" sz="1400" dirty="0" err="1">
                <a:solidFill>
                  <a:srgbClr val="49525F"/>
                </a:solidFill>
                <a:uFill>
                  <a:solidFill/>
                </a:uFill>
              </a:rPr>
              <a:t>AppLinks</a:t>
            </a:r>
            <a:r>
              <a:rPr lang="en-US" sz="1400" dirty="0">
                <a:solidFill>
                  <a:srgbClr val="49525F"/>
                </a:solidFill>
                <a:uFill>
                  <a:solidFill/>
                </a:uFill>
              </a:rPr>
              <a:t>, Twitter's Card Specification</a:t>
            </a:r>
          </a:p>
          <a:p>
            <a:pPr marL="550941" lvl="1" indent="-200910">
              <a:lnSpc>
                <a:spcPct val="120000"/>
              </a:lnSpc>
              <a:defRPr sz="1800">
                <a:uFillTx/>
              </a:defRPr>
            </a:pPr>
            <a:r>
              <a:rPr lang="en-US" sz="1400" dirty="0">
                <a:solidFill>
                  <a:srgbClr val="49525F"/>
                </a:solidFill>
                <a:uFill>
                  <a:solidFill/>
                </a:uFill>
              </a:rPr>
              <a:t> link tags</a:t>
            </a:r>
          </a:p>
          <a:p>
            <a:pPr marL="872399" lvl="2" indent="-200911">
              <a:lnSpc>
                <a:spcPct val="120000"/>
              </a:lnSpc>
              <a:spcBef>
                <a:spcPts val="703"/>
              </a:spcBef>
              <a:defRPr sz="1800">
                <a:uFillTx/>
              </a:defRPr>
            </a:pPr>
            <a:r>
              <a:rPr lang="en-US" sz="1400" dirty="0">
                <a:solidFill>
                  <a:srgbClr val="49525F"/>
                </a:solidFill>
                <a:uFill>
                  <a:solidFill/>
                </a:uFill>
              </a:rPr>
              <a:t>Google's App Indexing</a:t>
            </a:r>
          </a:p>
          <a:p>
            <a:pPr marL="314324" indent="-285750">
              <a:lnSpc>
                <a:spcPct val="120000"/>
              </a:lnSpc>
              <a:spcBef>
                <a:spcPts val="703"/>
              </a:spcBef>
              <a:defRPr sz="1800">
                <a:uFillTx/>
              </a:defRPr>
            </a:pPr>
            <a:r>
              <a:rPr lang="en-US" sz="1600" dirty="0" smtClean="0">
                <a:solidFill>
                  <a:srgbClr val="49525F"/>
                </a:solidFill>
                <a:uFill>
                  <a:solidFill/>
                </a:uFill>
              </a:rPr>
              <a:t>Site </a:t>
            </a:r>
            <a:r>
              <a:rPr lang="en-US" sz="1600" dirty="0">
                <a:solidFill>
                  <a:srgbClr val="49525F"/>
                </a:solidFill>
                <a:uFill>
                  <a:solidFill/>
                </a:uFill>
              </a:rPr>
              <a:t>Map </a:t>
            </a:r>
            <a:r>
              <a:rPr lang="en-US" sz="1600" dirty="0" err="1">
                <a:solidFill>
                  <a:srgbClr val="49525F"/>
                </a:solidFill>
                <a:uFill>
                  <a:solidFill/>
                </a:uFill>
              </a:rPr>
              <a:t>xhtml:link</a:t>
            </a:r>
            <a:r>
              <a:rPr lang="en-US" sz="1600" dirty="0">
                <a:solidFill>
                  <a:srgbClr val="49525F"/>
                </a:solidFill>
                <a:uFill>
                  <a:solidFill/>
                </a:uFill>
              </a:rPr>
              <a:t> tags</a:t>
            </a:r>
          </a:p>
          <a:p>
            <a:pPr marL="550941" lvl="1" indent="-200910">
              <a:lnSpc>
                <a:spcPct val="120000"/>
              </a:lnSpc>
              <a:defRPr sz="1800">
                <a:uFillTx/>
              </a:defRPr>
            </a:pPr>
            <a:r>
              <a:rPr lang="en-US" sz="1400" dirty="0">
                <a:solidFill>
                  <a:srgbClr val="49525F"/>
                </a:solidFill>
                <a:uFill>
                  <a:solidFill/>
                </a:uFill>
              </a:rPr>
              <a:t>Google's App </a:t>
            </a:r>
            <a:r>
              <a:rPr lang="en-US" sz="1400" dirty="0" smtClean="0">
                <a:solidFill>
                  <a:srgbClr val="49525F"/>
                </a:solidFill>
                <a:uFill>
                  <a:solidFill/>
                </a:uFill>
              </a:rPr>
              <a:t>Indexing</a:t>
            </a:r>
          </a:p>
          <a:p>
            <a:pPr marL="550941" lvl="1" indent="-200910">
              <a:lnSpc>
                <a:spcPct val="120000"/>
              </a:lnSpc>
              <a:defRPr sz="1800">
                <a:uFillTx/>
              </a:defRPr>
            </a:pPr>
            <a:r>
              <a:rPr lang="en-US" sz="1400" dirty="0" err="1" smtClean="0">
                <a:solidFill>
                  <a:srgbClr val="49525F"/>
                </a:solidFill>
                <a:uFill>
                  <a:solidFill/>
                </a:uFill>
              </a:rPr>
              <a:t>AppURL’s</a:t>
            </a:r>
            <a:r>
              <a:rPr lang="en-US" sz="1400" dirty="0" smtClean="0">
                <a:solidFill>
                  <a:srgbClr val="49525F"/>
                </a:solidFill>
                <a:uFill>
                  <a:solidFill/>
                </a:uFill>
              </a:rPr>
              <a:t> Sitemap Protocol</a:t>
            </a:r>
          </a:p>
        </p:txBody>
      </p:sp>
      <p:sp>
        <p:nvSpPr>
          <p:cNvPr id="16" name="Shape 155"/>
          <p:cNvSpPr/>
          <p:nvPr/>
        </p:nvSpPr>
        <p:spPr>
          <a:xfrm flipV="1">
            <a:off x="5789472" y="2369878"/>
            <a:ext cx="441779" cy="0"/>
          </a:xfrm>
          <a:prstGeom prst="line">
            <a:avLst/>
          </a:prstGeom>
          <a:ln w="38100">
            <a:solidFill>
              <a:srgbClr val="3D93DF"/>
            </a:solidFill>
            <a:miter lim="400000"/>
            <a:tailEnd type="triangle"/>
          </a:ln>
        </p:spPr>
        <p:txBody>
          <a:bodyPr lIns="0" tIns="0" rIns="0" bIns="0" anchor="ctr"/>
          <a:lstStyle/>
          <a:p>
            <a:pPr lvl="0"/>
            <a:endParaRPr/>
          </a:p>
        </p:txBody>
      </p:sp>
      <p:sp>
        <p:nvSpPr>
          <p:cNvPr id="17" name="Shape 200"/>
          <p:cNvSpPr>
            <a:spLocks noGrp="1"/>
          </p:cNvSpPr>
          <p:nvPr>
            <p:ph type="body" idx="4294967295"/>
          </p:nvPr>
        </p:nvSpPr>
        <p:spPr>
          <a:xfrm>
            <a:off x="699228" y="3898495"/>
            <a:ext cx="5688049" cy="655308"/>
          </a:xfrm>
          <a:prstGeom prst="rect">
            <a:avLst/>
          </a:prstGeom>
        </p:spPr>
        <p:txBody>
          <a:bodyPr/>
          <a:lstStyle/>
          <a:p>
            <a:pPr marL="0" lvl="0" indent="0">
              <a:lnSpc>
                <a:spcPct val="120000"/>
              </a:lnSpc>
              <a:buNone/>
              <a:defRPr sz="1800">
                <a:uFillTx/>
              </a:defRPr>
            </a:pPr>
            <a:r>
              <a:rPr lang="en-US" sz="1400" dirty="0" smtClean="0">
                <a:solidFill>
                  <a:srgbClr val="49525F"/>
                </a:solidFill>
                <a:uFill>
                  <a:solidFill/>
                </a:uFill>
              </a:rPr>
              <a:t>Ad </a:t>
            </a:r>
            <a:r>
              <a:rPr lang="en-US" sz="1400" dirty="0">
                <a:solidFill>
                  <a:srgbClr val="49525F"/>
                </a:solidFill>
                <a:uFill>
                  <a:solidFill/>
                </a:uFill>
              </a:rPr>
              <a:t>campaigns to re-engage customers can be optimized.</a:t>
            </a:r>
          </a:p>
        </p:txBody>
      </p:sp>
      <p:sp>
        <p:nvSpPr>
          <p:cNvPr id="18" name="Text Placeholder 2"/>
          <p:cNvSpPr>
            <a:spLocks noGrp="1"/>
          </p:cNvSpPr>
          <p:nvPr>
            <p:ph type="body" sz="quarter" idx="10"/>
          </p:nvPr>
        </p:nvSpPr>
        <p:spPr>
          <a:xfrm>
            <a:off x="616857" y="314476"/>
            <a:ext cx="7910288" cy="608808"/>
          </a:xfrm>
        </p:spPr>
        <p:txBody>
          <a:bodyPr/>
          <a:lstStyle/>
          <a:p>
            <a:r>
              <a:rPr lang="en-US" dirty="0" smtClean="0">
                <a:solidFill>
                  <a:srgbClr val="49525F"/>
                </a:solidFill>
              </a:rPr>
              <a:t>Publishing: Web to Native Mappings</a:t>
            </a:r>
            <a:endParaRPr lang="en-US" dirty="0">
              <a:solidFill>
                <a:srgbClr val="49525F"/>
              </a:solidFill>
            </a:endParaRPr>
          </a:p>
        </p:txBody>
      </p:sp>
    </p:spTree>
    <p:extLst>
      <p:ext uri="{BB962C8B-B14F-4D97-AF65-F5344CB8AC3E}">
        <p14:creationId xmlns:p14="http://schemas.microsoft.com/office/powerpoint/2010/main" val="349747351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616857" y="314476"/>
            <a:ext cx="7910288" cy="608808"/>
          </a:xfrm>
        </p:spPr>
        <p:txBody>
          <a:bodyPr/>
          <a:lstStyle/>
          <a:p>
            <a:r>
              <a:rPr lang="en-US" dirty="0"/>
              <a:t>Publishing: Web to Native Mappings</a:t>
            </a:r>
          </a:p>
        </p:txBody>
      </p:sp>
      <p:sp>
        <p:nvSpPr>
          <p:cNvPr id="7" name="Shape 200"/>
          <p:cNvSpPr>
            <a:spLocks noGrp="1"/>
          </p:cNvSpPr>
          <p:nvPr>
            <p:ph type="body" idx="4294967295"/>
          </p:nvPr>
        </p:nvSpPr>
        <p:spPr>
          <a:xfrm>
            <a:off x="535781" y="1050483"/>
            <a:ext cx="7831336" cy="3522762"/>
          </a:xfrm>
          <a:prstGeom prst="rect">
            <a:avLst/>
          </a:prstGeom>
        </p:spPr>
        <p:txBody>
          <a:bodyPr/>
          <a:lstStyle/>
          <a:p>
            <a:pPr marL="0" indent="0">
              <a:buNone/>
              <a:defRPr sz="1800">
                <a:uFillTx/>
              </a:defRPr>
            </a:pPr>
            <a:r>
              <a:rPr lang="en-US" sz="1400" dirty="0">
                <a:solidFill>
                  <a:srgbClr val="3D93DF"/>
                </a:solidFill>
                <a:uFill>
                  <a:solidFill/>
                </a:uFill>
                <a:latin typeface="Consolas"/>
                <a:cs typeface="Consolas"/>
              </a:rPr>
              <a:t>&lt;?xml version="1.0" encoding="UTF-8" ?&gt;</a:t>
            </a:r>
          </a:p>
          <a:p>
            <a:pPr marL="0" indent="0">
              <a:buNone/>
              <a:defRPr sz="1800">
                <a:uFillTx/>
              </a:defRPr>
            </a:pPr>
            <a:r>
              <a:rPr lang="en-US" sz="1400" dirty="0">
                <a:solidFill>
                  <a:srgbClr val="3D93DF"/>
                </a:solidFill>
                <a:uFill>
                  <a:solidFill/>
                </a:uFill>
                <a:latin typeface="Consolas"/>
                <a:cs typeface="Consolas"/>
              </a:rPr>
              <a:t>&lt;</a:t>
            </a:r>
            <a:r>
              <a:rPr lang="en-US" sz="1400" dirty="0" err="1">
                <a:solidFill>
                  <a:srgbClr val="3D93DF"/>
                </a:solidFill>
                <a:uFill>
                  <a:solidFill/>
                </a:uFill>
                <a:latin typeface="Consolas"/>
                <a:cs typeface="Consolas"/>
              </a:rPr>
              <a:t>urlset</a:t>
            </a:r>
            <a:r>
              <a:rPr lang="en-US" sz="1400" dirty="0">
                <a:solidFill>
                  <a:srgbClr val="3D93DF"/>
                </a:solidFill>
                <a:uFill>
                  <a:solidFill/>
                </a:uFill>
                <a:latin typeface="Consolas"/>
                <a:cs typeface="Consolas"/>
              </a:rPr>
              <a:t> </a:t>
            </a:r>
            <a:r>
              <a:rPr lang="en-US" sz="1400" dirty="0" err="1">
                <a:solidFill>
                  <a:srgbClr val="3D93DF"/>
                </a:solidFill>
                <a:uFill>
                  <a:solidFill/>
                </a:uFill>
                <a:latin typeface="Consolas"/>
                <a:cs typeface="Consolas"/>
              </a:rPr>
              <a:t>xmlns</a:t>
            </a:r>
            <a:r>
              <a:rPr lang="en-US" sz="1400" dirty="0">
                <a:solidFill>
                  <a:srgbClr val="3D93DF"/>
                </a:solidFill>
                <a:uFill>
                  <a:solidFill/>
                </a:uFill>
                <a:latin typeface="Consolas"/>
                <a:cs typeface="Consolas"/>
              </a:rPr>
              <a:t>="http://</a:t>
            </a:r>
            <a:r>
              <a:rPr lang="en-US" sz="1400" dirty="0" err="1">
                <a:solidFill>
                  <a:srgbClr val="3D93DF"/>
                </a:solidFill>
                <a:uFill>
                  <a:solidFill/>
                </a:uFill>
                <a:latin typeface="Consolas"/>
                <a:cs typeface="Consolas"/>
              </a:rPr>
              <a:t>www.sitemaps.org</a:t>
            </a:r>
            <a:r>
              <a:rPr lang="en-US" sz="1400" dirty="0">
                <a:solidFill>
                  <a:srgbClr val="3D93DF"/>
                </a:solidFill>
                <a:uFill>
                  <a:solidFill/>
                </a:uFill>
                <a:latin typeface="Consolas"/>
                <a:cs typeface="Consolas"/>
              </a:rPr>
              <a:t>/schemas/sitemap/0.9"</a:t>
            </a:r>
          </a:p>
          <a:p>
            <a:pPr marL="0" indent="0">
              <a:buNone/>
              <a:defRPr sz="1800">
                <a:uFillTx/>
              </a:defRPr>
            </a:pPr>
            <a:r>
              <a:rPr lang="en-US" sz="1400" dirty="0">
                <a:solidFill>
                  <a:srgbClr val="3D93DF"/>
                </a:solidFill>
                <a:uFill>
                  <a:solidFill/>
                </a:uFill>
                <a:latin typeface="Consolas"/>
                <a:cs typeface="Consolas"/>
              </a:rPr>
              <a:t>	</a:t>
            </a:r>
            <a:r>
              <a:rPr lang="en-US" sz="1400" dirty="0" err="1">
                <a:solidFill>
                  <a:srgbClr val="3D93DF"/>
                </a:solidFill>
                <a:uFill>
                  <a:solidFill/>
                </a:uFill>
                <a:latin typeface="Consolas"/>
                <a:cs typeface="Consolas"/>
              </a:rPr>
              <a:t>xmlns:xhtml</a:t>
            </a:r>
            <a:r>
              <a:rPr lang="en-US" sz="1400" dirty="0">
                <a:solidFill>
                  <a:srgbClr val="3D93DF"/>
                </a:solidFill>
                <a:uFill>
                  <a:solidFill/>
                </a:uFill>
                <a:latin typeface="Consolas"/>
                <a:cs typeface="Consolas"/>
              </a:rPr>
              <a:t>="http://www.w3.org/1999/</a:t>
            </a:r>
            <a:r>
              <a:rPr lang="en-US" sz="1400" dirty="0" err="1">
                <a:solidFill>
                  <a:srgbClr val="3D93DF"/>
                </a:solidFill>
                <a:uFill>
                  <a:solidFill/>
                </a:uFill>
                <a:latin typeface="Consolas"/>
                <a:cs typeface="Consolas"/>
              </a:rPr>
              <a:t>xhtml</a:t>
            </a:r>
            <a:r>
              <a:rPr lang="en-US" sz="1400" dirty="0">
                <a:solidFill>
                  <a:srgbClr val="3D93DF"/>
                </a:solidFill>
                <a:uFill>
                  <a:solidFill/>
                </a:uFill>
                <a:latin typeface="Consolas"/>
                <a:cs typeface="Consolas"/>
              </a:rPr>
              <a:t>"&gt;</a:t>
            </a:r>
          </a:p>
          <a:p>
            <a:pPr marL="0" indent="0">
              <a:buNone/>
              <a:defRPr sz="1800">
                <a:uFillTx/>
              </a:defRPr>
            </a:pPr>
            <a:r>
              <a:rPr lang="en-US" sz="1400" dirty="0">
                <a:solidFill>
                  <a:srgbClr val="3D93DF"/>
                </a:solidFill>
                <a:uFill>
                  <a:solidFill/>
                </a:uFill>
                <a:latin typeface="Consolas"/>
                <a:cs typeface="Consolas"/>
              </a:rPr>
              <a:t>	&lt;</a:t>
            </a:r>
            <a:r>
              <a:rPr lang="en-US" sz="1400" dirty="0" err="1">
                <a:solidFill>
                  <a:srgbClr val="3D93DF"/>
                </a:solidFill>
                <a:uFill>
                  <a:solidFill/>
                </a:uFill>
                <a:latin typeface="Consolas"/>
                <a:cs typeface="Consolas"/>
              </a:rPr>
              <a:t>url</a:t>
            </a:r>
            <a:r>
              <a:rPr lang="en-US" sz="1400" dirty="0">
                <a:solidFill>
                  <a:srgbClr val="3D93DF"/>
                </a:solidFill>
                <a:uFill>
                  <a:solidFill/>
                </a:uFill>
                <a:latin typeface="Consolas"/>
                <a:cs typeface="Consolas"/>
              </a:rPr>
              <a:t>&gt;</a:t>
            </a:r>
          </a:p>
          <a:p>
            <a:pPr marL="0" indent="0">
              <a:buNone/>
              <a:defRPr sz="1800">
                <a:uFillTx/>
              </a:defRPr>
            </a:pPr>
            <a:r>
              <a:rPr lang="en-US" sz="1400" dirty="0">
                <a:solidFill>
                  <a:srgbClr val="3D93DF"/>
                </a:solidFill>
                <a:uFill>
                  <a:solidFill/>
                </a:uFill>
                <a:latin typeface="Consolas"/>
                <a:cs typeface="Consolas"/>
              </a:rPr>
              <a:t>		&lt;</a:t>
            </a:r>
            <a:r>
              <a:rPr lang="en-US" sz="1400" dirty="0" err="1">
                <a:solidFill>
                  <a:srgbClr val="3D93DF"/>
                </a:solidFill>
                <a:uFill>
                  <a:solidFill/>
                </a:uFill>
                <a:latin typeface="Consolas"/>
                <a:cs typeface="Consolas"/>
              </a:rPr>
              <a:t>loc</a:t>
            </a:r>
            <a:r>
              <a:rPr lang="en-US" sz="1400" dirty="0">
                <a:solidFill>
                  <a:srgbClr val="3D93DF"/>
                </a:solidFill>
                <a:uFill>
                  <a:solidFill/>
                </a:uFill>
                <a:latin typeface="Consolas"/>
                <a:cs typeface="Consolas"/>
              </a:rPr>
              <a:t>&gt;http://grid6.us/example1&lt;/</a:t>
            </a:r>
            <a:r>
              <a:rPr lang="en-US" sz="1400" dirty="0" err="1">
                <a:solidFill>
                  <a:srgbClr val="3D93DF"/>
                </a:solidFill>
                <a:uFill>
                  <a:solidFill/>
                </a:uFill>
                <a:latin typeface="Consolas"/>
                <a:cs typeface="Consolas"/>
              </a:rPr>
              <a:t>loc</a:t>
            </a:r>
            <a:r>
              <a:rPr lang="en-US" sz="1400" dirty="0">
                <a:solidFill>
                  <a:srgbClr val="3D93DF"/>
                </a:solidFill>
                <a:uFill>
                  <a:solidFill/>
                </a:uFill>
                <a:latin typeface="Consolas"/>
                <a:cs typeface="Consolas"/>
              </a:rPr>
              <a:t>&gt;</a:t>
            </a:r>
          </a:p>
          <a:p>
            <a:pPr marL="0" indent="0">
              <a:buNone/>
              <a:defRPr sz="1800">
                <a:uFillTx/>
              </a:defRPr>
            </a:pPr>
            <a:r>
              <a:rPr lang="en-US" sz="1400" dirty="0">
                <a:solidFill>
                  <a:srgbClr val="3D93DF"/>
                </a:solidFill>
                <a:uFill>
                  <a:solidFill/>
                </a:uFill>
                <a:latin typeface="Consolas"/>
                <a:cs typeface="Consolas"/>
              </a:rPr>
              <a:t>		&lt;</a:t>
            </a:r>
            <a:r>
              <a:rPr lang="en-US" sz="1400" dirty="0" err="1">
                <a:solidFill>
                  <a:srgbClr val="3D93DF"/>
                </a:solidFill>
                <a:uFill>
                  <a:solidFill/>
                </a:uFill>
                <a:latin typeface="Consolas"/>
                <a:cs typeface="Consolas"/>
              </a:rPr>
              <a:t>xhtml:link</a:t>
            </a:r>
            <a:r>
              <a:rPr lang="en-US" sz="1400" dirty="0">
                <a:solidFill>
                  <a:srgbClr val="3D93DF"/>
                </a:solidFill>
                <a:uFill>
                  <a:solidFill/>
                </a:uFill>
                <a:latin typeface="Consolas"/>
                <a:cs typeface="Consolas"/>
              </a:rPr>
              <a:t> </a:t>
            </a:r>
            <a:r>
              <a:rPr lang="en-US" sz="1400" dirty="0" err="1">
                <a:solidFill>
                  <a:srgbClr val="3D93DF"/>
                </a:solidFill>
                <a:uFill>
                  <a:solidFill/>
                </a:uFill>
                <a:latin typeface="Consolas"/>
                <a:cs typeface="Consolas"/>
              </a:rPr>
              <a:t>rel</a:t>
            </a:r>
            <a:r>
              <a:rPr lang="en-US" sz="1400" dirty="0">
                <a:solidFill>
                  <a:srgbClr val="3D93DF"/>
                </a:solidFill>
                <a:uFill>
                  <a:solidFill/>
                </a:uFill>
                <a:latin typeface="Consolas"/>
                <a:cs typeface="Consolas"/>
              </a:rPr>
              <a:t>="alternate" </a:t>
            </a:r>
            <a:r>
              <a:rPr lang="en-US" sz="1400" dirty="0" err="1">
                <a:solidFill>
                  <a:srgbClr val="3D93DF"/>
                </a:solidFill>
                <a:uFill>
                  <a:solidFill/>
                </a:uFill>
                <a:latin typeface="Consolas"/>
                <a:cs typeface="Consolas"/>
              </a:rPr>
              <a:t>href</a:t>
            </a:r>
            <a:r>
              <a:rPr lang="en-US" sz="1400" dirty="0">
                <a:solidFill>
                  <a:srgbClr val="3D93DF"/>
                </a:solidFill>
                <a:uFill>
                  <a:solidFill/>
                </a:uFill>
                <a:latin typeface="Consolas"/>
                <a:cs typeface="Consolas"/>
              </a:rPr>
              <a:t>=”android-app://us.grid6/http/grid6.us/example1" /&gt;</a:t>
            </a:r>
          </a:p>
          <a:p>
            <a:pPr marL="0" indent="0">
              <a:buNone/>
              <a:defRPr sz="1800">
                <a:uFillTx/>
              </a:defRPr>
            </a:pPr>
            <a:r>
              <a:rPr lang="en-US" sz="1400" dirty="0">
                <a:solidFill>
                  <a:srgbClr val="3D93DF"/>
                </a:solidFill>
                <a:uFill>
                  <a:solidFill/>
                </a:uFill>
                <a:latin typeface="Consolas"/>
                <a:cs typeface="Consolas"/>
              </a:rPr>
              <a:t>	&lt;/</a:t>
            </a:r>
            <a:r>
              <a:rPr lang="en-US" sz="1400" dirty="0" err="1">
                <a:solidFill>
                  <a:srgbClr val="3D93DF"/>
                </a:solidFill>
                <a:uFill>
                  <a:solidFill/>
                </a:uFill>
                <a:latin typeface="Consolas"/>
                <a:cs typeface="Consolas"/>
              </a:rPr>
              <a:t>url</a:t>
            </a:r>
            <a:r>
              <a:rPr lang="en-US" sz="1400" dirty="0">
                <a:solidFill>
                  <a:srgbClr val="3D93DF"/>
                </a:solidFill>
                <a:uFill>
                  <a:solidFill/>
                </a:uFill>
                <a:latin typeface="Consolas"/>
                <a:cs typeface="Consolas"/>
              </a:rPr>
              <a:t>&gt;</a:t>
            </a:r>
          </a:p>
          <a:p>
            <a:pPr marL="0" indent="0">
              <a:buNone/>
              <a:defRPr sz="1800">
                <a:uFillTx/>
              </a:defRPr>
            </a:pPr>
            <a:r>
              <a:rPr lang="en-US" sz="1400" dirty="0">
                <a:solidFill>
                  <a:srgbClr val="3D93DF"/>
                </a:solidFill>
                <a:uFill>
                  <a:solidFill/>
                </a:uFill>
                <a:latin typeface="Consolas"/>
                <a:cs typeface="Consolas"/>
              </a:rPr>
              <a:t>&lt;/</a:t>
            </a:r>
            <a:r>
              <a:rPr lang="en-US" sz="1400" dirty="0" err="1">
                <a:solidFill>
                  <a:srgbClr val="3D93DF"/>
                </a:solidFill>
                <a:uFill>
                  <a:solidFill/>
                </a:uFill>
                <a:latin typeface="Consolas"/>
                <a:cs typeface="Consolas"/>
              </a:rPr>
              <a:t>urlset</a:t>
            </a:r>
            <a:r>
              <a:rPr lang="en-US" sz="1400" dirty="0">
                <a:solidFill>
                  <a:srgbClr val="3D93DF"/>
                </a:solidFill>
                <a:uFill>
                  <a:solidFill/>
                </a:uFill>
                <a:latin typeface="Consolas"/>
                <a:cs typeface="Consolas"/>
              </a:rPr>
              <a:t>&gt;</a:t>
            </a:r>
          </a:p>
        </p:txBody>
      </p:sp>
    </p:spTree>
    <p:extLst>
      <p:ext uri="{BB962C8B-B14F-4D97-AF65-F5344CB8AC3E}">
        <p14:creationId xmlns:p14="http://schemas.microsoft.com/office/powerpoint/2010/main" val="187562919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2"/>
          <p:cNvSpPr>
            <a:spLocks noGrp="1"/>
          </p:cNvSpPr>
          <p:nvPr>
            <p:ph type="body" sz="quarter" idx="10"/>
          </p:nvPr>
        </p:nvSpPr>
        <p:spPr>
          <a:xfrm>
            <a:off x="3745380" y="624961"/>
            <a:ext cx="4781764" cy="608808"/>
          </a:xfrm>
        </p:spPr>
        <p:txBody>
          <a:bodyPr/>
          <a:lstStyle/>
          <a:p>
            <a:r>
              <a:rPr lang="en-US" dirty="0" smtClean="0">
                <a:solidFill>
                  <a:srgbClr val="3D93DF"/>
                </a:solidFill>
              </a:rPr>
              <a:t>Publishing: Stand-Alone Native</a:t>
            </a:r>
            <a:endParaRPr lang="en-US" dirty="0">
              <a:solidFill>
                <a:srgbClr val="3D93DF"/>
              </a:solidFill>
            </a:endParaRPr>
          </a:p>
        </p:txBody>
      </p:sp>
      <p:sp>
        <p:nvSpPr>
          <p:cNvPr id="14" name="Shape 200"/>
          <p:cNvSpPr>
            <a:spLocks noGrp="1"/>
          </p:cNvSpPr>
          <p:nvPr>
            <p:ph type="body" idx="4294967295"/>
          </p:nvPr>
        </p:nvSpPr>
        <p:spPr>
          <a:xfrm>
            <a:off x="3745380" y="1232259"/>
            <a:ext cx="5144009" cy="3522762"/>
          </a:xfrm>
          <a:prstGeom prst="rect">
            <a:avLst/>
          </a:prstGeom>
        </p:spPr>
        <p:txBody>
          <a:bodyPr/>
          <a:lstStyle/>
          <a:p>
            <a:pPr lvl="0">
              <a:defRPr sz="1800">
                <a:uFillTx/>
              </a:defRPr>
            </a:pPr>
            <a:r>
              <a:rPr lang="en-US" sz="1600" dirty="0">
                <a:solidFill>
                  <a:srgbClr val="444A55"/>
                </a:solidFill>
                <a:uFill>
                  <a:solidFill/>
                </a:uFill>
              </a:rPr>
              <a:t>Publish Directly</a:t>
            </a:r>
          </a:p>
          <a:p>
            <a:pPr lvl="0">
              <a:defRPr sz="1800">
                <a:uFillTx/>
              </a:defRPr>
            </a:pPr>
            <a:r>
              <a:rPr lang="en-US" sz="1600" dirty="0" smtClean="0">
                <a:solidFill>
                  <a:srgbClr val="444A55"/>
                </a:solidFill>
                <a:uFill>
                  <a:solidFill/>
                </a:uFill>
              </a:rPr>
              <a:t>App </a:t>
            </a:r>
            <a:r>
              <a:rPr lang="en-US" sz="1600" dirty="0">
                <a:solidFill>
                  <a:srgbClr val="444A55"/>
                </a:solidFill>
                <a:uFill>
                  <a:solidFill/>
                </a:uFill>
              </a:rPr>
              <a:t>Indexing API (Google)</a:t>
            </a:r>
          </a:p>
          <a:p>
            <a:pPr lvl="1">
              <a:defRPr sz="1800">
                <a:uFillTx/>
              </a:defRPr>
            </a:pPr>
            <a:r>
              <a:rPr lang="en-US" sz="1400" dirty="0">
                <a:solidFill>
                  <a:srgbClr val="444A55"/>
                </a:solidFill>
                <a:uFill>
                  <a:solidFill/>
                </a:uFill>
              </a:rPr>
              <a:t>Publish new Deep Link URIs (web </a:t>
            </a:r>
            <a:r>
              <a:rPr lang="en-US" sz="1400" dirty="0" err="1">
                <a:solidFill>
                  <a:srgbClr val="444A55"/>
                </a:solidFill>
                <a:uFill>
                  <a:solidFill/>
                </a:uFill>
              </a:rPr>
              <a:t>urls</a:t>
            </a:r>
            <a:r>
              <a:rPr lang="en-US" sz="1400" dirty="0">
                <a:solidFill>
                  <a:srgbClr val="444A55"/>
                </a:solidFill>
                <a:uFill>
                  <a:solidFill/>
                </a:uFill>
              </a:rPr>
              <a:t> optional) to Google Service during client run-time.</a:t>
            </a:r>
          </a:p>
          <a:p>
            <a:pPr lvl="0">
              <a:defRPr sz="1800">
                <a:uFillTx/>
              </a:defRPr>
            </a:pPr>
            <a:r>
              <a:rPr lang="en-US" sz="1600" dirty="0" smtClean="0">
                <a:solidFill>
                  <a:srgbClr val="444A55"/>
                </a:solidFill>
                <a:uFill>
                  <a:solidFill/>
                </a:uFill>
              </a:rPr>
              <a:t>App </a:t>
            </a:r>
            <a:r>
              <a:rPr lang="en-US" sz="1600" dirty="0">
                <a:solidFill>
                  <a:srgbClr val="444A55"/>
                </a:solidFill>
                <a:uFill>
                  <a:solidFill/>
                </a:uFill>
              </a:rPr>
              <a:t>Links Host to Index API (Facebook)</a:t>
            </a:r>
          </a:p>
          <a:p>
            <a:pPr lvl="1">
              <a:defRPr sz="1800">
                <a:uFillTx/>
              </a:defRPr>
            </a:pPr>
            <a:r>
              <a:rPr lang="en-US" sz="1400" dirty="0">
                <a:solidFill>
                  <a:srgbClr val="444A55"/>
                </a:solidFill>
                <a:uFill>
                  <a:solidFill/>
                </a:uFill>
              </a:rPr>
              <a:t>Data about App Links URLs is available through this Graph API</a:t>
            </a:r>
          </a:p>
          <a:p>
            <a:pPr lvl="1">
              <a:defRPr sz="1800">
                <a:uFillTx/>
              </a:defRPr>
            </a:pPr>
            <a:r>
              <a:rPr lang="en-US" sz="1400" dirty="0">
                <a:solidFill>
                  <a:srgbClr val="444A55"/>
                </a:solidFill>
                <a:uFill>
                  <a:solidFill/>
                </a:uFill>
              </a:rPr>
              <a:t>Endpoint to publish App Links edges</a:t>
            </a:r>
          </a:p>
        </p:txBody>
      </p:sp>
      <p:pic>
        <p:nvPicPr>
          <p:cNvPr id="15" name="Picture 14" descr="mobi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454" y="615508"/>
            <a:ext cx="7248780" cy="3803193"/>
          </a:xfrm>
          <a:prstGeom prst="rect">
            <a:avLst/>
          </a:prstGeom>
        </p:spPr>
      </p:pic>
    </p:spTree>
    <p:extLst>
      <p:ext uri="{BB962C8B-B14F-4D97-AF65-F5344CB8AC3E}">
        <p14:creationId xmlns:p14="http://schemas.microsoft.com/office/powerpoint/2010/main" val="19035910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200"/>
          <p:cNvSpPr>
            <a:spLocks noGrp="1"/>
          </p:cNvSpPr>
          <p:nvPr>
            <p:ph type="body" idx="4294967295"/>
          </p:nvPr>
        </p:nvSpPr>
        <p:spPr>
          <a:xfrm>
            <a:off x="3850776" y="1271595"/>
            <a:ext cx="5357750" cy="3522762"/>
          </a:xfrm>
          <a:prstGeom prst="rect">
            <a:avLst/>
          </a:prstGeom>
        </p:spPr>
        <p:txBody>
          <a:bodyPr/>
          <a:lstStyle/>
          <a:p>
            <a:pPr lvl="0">
              <a:lnSpc>
                <a:spcPct val="120000"/>
              </a:lnSpc>
              <a:defRPr sz="1800">
                <a:uFillTx/>
              </a:defRPr>
            </a:pPr>
            <a:r>
              <a:rPr lang="en-US" sz="1600" dirty="0">
                <a:solidFill>
                  <a:srgbClr val="444A55"/>
                </a:solidFill>
                <a:uFill>
                  <a:solidFill/>
                </a:uFill>
              </a:rPr>
              <a:t>Open URL directly through </a:t>
            </a:r>
            <a:r>
              <a:rPr lang="en-US" sz="1600" dirty="0" smtClean="0">
                <a:solidFill>
                  <a:srgbClr val="444A55"/>
                </a:solidFill>
                <a:uFill>
                  <a:solidFill/>
                </a:uFill>
              </a:rPr>
              <a:t>OS as Intent</a:t>
            </a:r>
            <a:endParaRPr lang="en-US" sz="1600" dirty="0">
              <a:solidFill>
                <a:srgbClr val="444A55"/>
              </a:solidFill>
              <a:uFill>
                <a:solidFill/>
              </a:uFill>
            </a:endParaRPr>
          </a:p>
          <a:p>
            <a:pPr lvl="0">
              <a:lnSpc>
                <a:spcPct val="120000"/>
              </a:lnSpc>
              <a:defRPr sz="1800">
                <a:uFillTx/>
              </a:defRPr>
            </a:pPr>
            <a:r>
              <a:rPr lang="en-US" sz="1600" dirty="0" smtClean="0">
                <a:solidFill>
                  <a:srgbClr val="444A55"/>
                </a:solidFill>
                <a:uFill>
                  <a:solidFill/>
                </a:uFill>
              </a:rPr>
              <a:t>Resolve </a:t>
            </a:r>
            <a:r>
              <a:rPr lang="en-US" sz="1600" dirty="0">
                <a:solidFill>
                  <a:srgbClr val="444A55"/>
                </a:solidFill>
                <a:uFill>
                  <a:solidFill/>
                </a:uFill>
              </a:rPr>
              <a:t>URL through SDK</a:t>
            </a:r>
          </a:p>
          <a:p>
            <a:pPr lvl="1">
              <a:lnSpc>
                <a:spcPct val="120000"/>
              </a:lnSpc>
              <a:defRPr sz="1800">
                <a:uFillTx/>
              </a:defRPr>
            </a:pPr>
            <a:r>
              <a:rPr lang="en-US" sz="1600" dirty="0" err="1" smtClean="0">
                <a:solidFill>
                  <a:srgbClr val="444A55"/>
                </a:solidFill>
                <a:uFill>
                  <a:solidFill/>
                </a:uFill>
              </a:rPr>
              <a:t>E,g</a:t>
            </a:r>
            <a:r>
              <a:rPr lang="en-US" sz="1600" dirty="0" smtClean="0">
                <a:solidFill>
                  <a:srgbClr val="444A55"/>
                </a:solidFill>
                <a:uFill>
                  <a:solidFill/>
                </a:uFill>
              </a:rPr>
              <a:t>, Index </a:t>
            </a:r>
            <a:r>
              <a:rPr lang="en-US" sz="1600" dirty="0">
                <a:solidFill>
                  <a:srgbClr val="444A55"/>
                </a:solidFill>
                <a:uFill>
                  <a:solidFill/>
                </a:uFill>
              </a:rPr>
              <a:t>API (Facebook SDK)</a:t>
            </a:r>
          </a:p>
          <a:p>
            <a:pPr lvl="0">
              <a:lnSpc>
                <a:spcPct val="120000"/>
              </a:lnSpc>
              <a:defRPr sz="1800">
                <a:uFillTx/>
              </a:defRPr>
            </a:pPr>
            <a:r>
              <a:rPr lang="en-US" sz="1600" dirty="0">
                <a:solidFill>
                  <a:srgbClr val="444A55"/>
                </a:solidFill>
                <a:uFill>
                  <a:solidFill/>
                </a:uFill>
              </a:rPr>
              <a:t>3rd Party Deferred through the web</a:t>
            </a:r>
          </a:p>
          <a:p>
            <a:pPr lvl="1">
              <a:lnSpc>
                <a:spcPct val="120000"/>
              </a:lnSpc>
              <a:defRPr sz="1800">
                <a:uFillTx/>
              </a:defRPr>
            </a:pPr>
            <a:r>
              <a:rPr lang="en-US" sz="1600" dirty="0" smtClean="0">
                <a:solidFill>
                  <a:srgbClr val="444A55"/>
                </a:solidFill>
                <a:uFill>
                  <a:solidFill/>
                </a:uFill>
              </a:rPr>
              <a:t>E.g. Web </a:t>
            </a:r>
            <a:r>
              <a:rPr lang="en-US" sz="1600" dirty="0" err="1" smtClean="0">
                <a:solidFill>
                  <a:srgbClr val="444A55"/>
                </a:solidFill>
                <a:uFill>
                  <a:solidFill/>
                </a:uFill>
              </a:rPr>
              <a:t>Javascript</a:t>
            </a:r>
            <a:endParaRPr lang="en-US" sz="1600" dirty="0">
              <a:solidFill>
                <a:srgbClr val="444A55"/>
              </a:solidFill>
              <a:uFill>
                <a:solidFill/>
              </a:uFill>
            </a:endParaRPr>
          </a:p>
        </p:txBody>
      </p:sp>
      <p:grpSp>
        <p:nvGrpSpPr>
          <p:cNvPr id="4" name="Group 3"/>
          <p:cNvGrpSpPr/>
          <p:nvPr/>
        </p:nvGrpSpPr>
        <p:grpSpPr>
          <a:xfrm>
            <a:off x="900169" y="618880"/>
            <a:ext cx="2464350" cy="3623254"/>
            <a:chOff x="1134117" y="923284"/>
            <a:chExt cx="2252689" cy="3312056"/>
          </a:xfrm>
        </p:grpSpPr>
        <p:pic>
          <p:nvPicPr>
            <p:cNvPr id="13" name="pasted-image.tif"/>
            <p:cNvPicPr/>
            <p:nvPr/>
          </p:nvPicPr>
          <p:blipFill>
            <a:blip r:embed="rId3">
              <a:extLst/>
            </a:blip>
            <a:stretch>
              <a:fillRect/>
            </a:stretch>
          </p:blipFill>
          <p:spPr>
            <a:xfrm>
              <a:off x="1155522" y="923284"/>
              <a:ext cx="1862102" cy="3312056"/>
            </a:xfrm>
            <a:prstGeom prst="rect">
              <a:avLst/>
            </a:prstGeom>
            <a:ln w="9525" cmpd="sng">
              <a:solidFill>
                <a:schemeClr val="bg1">
                  <a:lumMod val="85000"/>
                </a:schemeClr>
              </a:solidFill>
              <a:miter lim="400000"/>
            </a:ln>
          </p:spPr>
        </p:pic>
        <p:sp>
          <p:nvSpPr>
            <p:cNvPr id="14" name="Rectangle 13"/>
            <p:cNvSpPr/>
            <p:nvPr/>
          </p:nvSpPr>
          <p:spPr>
            <a:xfrm>
              <a:off x="1134117" y="2971736"/>
              <a:ext cx="1916004" cy="436226"/>
            </a:xfrm>
            <a:prstGeom prst="rect">
              <a:avLst/>
            </a:prstGeom>
            <a:noFill/>
            <a:ln w="38100" cmpd="sng">
              <a:solidFill>
                <a:srgbClr val="3D93D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smtClean="0">
                <a:solidFill>
                  <a:schemeClr val="bg1"/>
                </a:solidFill>
                <a:latin typeface="Helvetica Neue Light"/>
                <a:cs typeface="Helvetica Neue Light"/>
              </a:endParaRPr>
            </a:p>
          </p:txBody>
        </p:sp>
        <p:sp>
          <p:nvSpPr>
            <p:cNvPr id="15" name="Shape 155"/>
            <p:cNvSpPr/>
            <p:nvPr/>
          </p:nvSpPr>
          <p:spPr>
            <a:xfrm>
              <a:off x="3060904" y="3186798"/>
              <a:ext cx="325902" cy="2"/>
            </a:xfrm>
            <a:prstGeom prst="line">
              <a:avLst/>
            </a:prstGeom>
            <a:ln w="38100">
              <a:solidFill>
                <a:srgbClr val="3D93DF"/>
              </a:solidFill>
              <a:miter lim="400000"/>
              <a:tailEnd type="triangle"/>
            </a:ln>
          </p:spPr>
          <p:txBody>
            <a:bodyPr lIns="0" tIns="0" rIns="0" bIns="0" anchor="ctr"/>
            <a:lstStyle/>
            <a:p>
              <a:pPr lvl="0"/>
              <a:endParaRPr/>
            </a:p>
          </p:txBody>
        </p:sp>
      </p:grpSp>
      <p:grpSp>
        <p:nvGrpSpPr>
          <p:cNvPr id="27" name="Group 26"/>
          <p:cNvGrpSpPr/>
          <p:nvPr/>
        </p:nvGrpSpPr>
        <p:grpSpPr>
          <a:xfrm>
            <a:off x="95625" y="4742497"/>
            <a:ext cx="9043980" cy="402729"/>
            <a:chOff x="95625" y="4740771"/>
            <a:chExt cx="9043980" cy="402729"/>
          </a:xfrm>
        </p:grpSpPr>
        <p:grpSp>
          <p:nvGrpSpPr>
            <p:cNvPr id="28" name="Group 27"/>
            <p:cNvGrpSpPr/>
            <p:nvPr userDrawn="1"/>
          </p:nvGrpSpPr>
          <p:grpSpPr>
            <a:xfrm>
              <a:off x="95625" y="4740771"/>
              <a:ext cx="9043980" cy="402729"/>
              <a:chOff x="95625" y="3707868"/>
              <a:chExt cx="9043980" cy="402729"/>
            </a:xfrm>
          </p:grpSpPr>
          <p:sp>
            <p:nvSpPr>
              <p:cNvPr id="30" name="Rectangle 29"/>
              <p:cNvSpPr/>
              <p:nvPr/>
            </p:nvSpPr>
            <p:spPr>
              <a:xfrm>
                <a:off x="95625" y="3707868"/>
                <a:ext cx="9043980" cy="402729"/>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r"/>
                <a:r>
                  <a:rPr lang="en-US" sz="1100" kern="1000" dirty="0" smtClean="0">
                    <a:solidFill>
                      <a:srgbClr val="46A4E8"/>
                    </a:solidFill>
                    <a:latin typeface="Helvetica Neue Light"/>
                    <a:cs typeface="Helvetica Neue Light"/>
                  </a:rPr>
                  <a:t>proprietary &amp; confidential</a:t>
                </a:r>
              </a:p>
            </p:txBody>
          </p:sp>
          <p:cxnSp>
            <p:nvCxnSpPr>
              <p:cNvPr id="31" name="Straight Connector 30"/>
              <p:cNvCxnSpPr/>
              <p:nvPr/>
            </p:nvCxnSpPr>
            <p:spPr>
              <a:xfrm>
                <a:off x="100020" y="3707868"/>
                <a:ext cx="8943960" cy="0"/>
              </a:xfrm>
              <a:prstGeom prst="line">
                <a:avLst/>
              </a:prstGeom>
              <a:ln w="6350" cap="flat">
                <a:solidFill>
                  <a:srgbClr val="185DA9"/>
                </a:solidFill>
              </a:ln>
              <a:effectLst/>
            </p:spPr>
            <p:style>
              <a:lnRef idx="2">
                <a:schemeClr val="accent1"/>
              </a:lnRef>
              <a:fillRef idx="0">
                <a:schemeClr val="accent1"/>
              </a:fillRef>
              <a:effectRef idx="1">
                <a:schemeClr val="accent1"/>
              </a:effectRef>
              <a:fontRef idx="minor">
                <a:schemeClr val="tx1"/>
              </a:fontRef>
            </p:style>
          </p:cxnSp>
          <p:pic>
            <p:nvPicPr>
              <p:cNvPr id="32" name="Picture 3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4620" y="3840570"/>
                <a:ext cx="2416909" cy="176705"/>
              </a:xfrm>
              <a:prstGeom prst="rect">
                <a:avLst/>
              </a:prstGeom>
            </p:spPr>
          </p:pic>
        </p:grpSp>
        <p:sp>
          <p:nvSpPr>
            <p:cNvPr id="29" name="TextBox 28"/>
            <p:cNvSpPr txBox="1"/>
            <p:nvPr userDrawn="1"/>
          </p:nvSpPr>
          <p:spPr>
            <a:xfrm>
              <a:off x="667193" y="4795991"/>
              <a:ext cx="1960168" cy="298042"/>
            </a:xfrm>
            <a:prstGeom prst="rect">
              <a:avLst/>
            </a:prstGeom>
            <a:solidFill>
              <a:schemeClr val="bg1"/>
            </a:solidFill>
          </p:spPr>
          <p:txBody>
            <a:bodyPr wrap="square" rtlCol="0">
              <a:spAutoFit/>
            </a:bodyPr>
            <a:lstStyle/>
            <a:p>
              <a:endParaRPr lang="en-US" dirty="0"/>
            </a:p>
          </p:txBody>
        </p:sp>
      </p:grpSp>
      <p:sp>
        <p:nvSpPr>
          <p:cNvPr id="16" name="Text Placeholder 2"/>
          <p:cNvSpPr>
            <a:spLocks noGrp="1"/>
          </p:cNvSpPr>
          <p:nvPr>
            <p:ph type="body" sz="quarter" idx="10"/>
          </p:nvPr>
        </p:nvSpPr>
        <p:spPr>
          <a:xfrm>
            <a:off x="3850775" y="618880"/>
            <a:ext cx="4676369" cy="608808"/>
          </a:xfrm>
        </p:spPr>
        <p:txBody>
          <a:bodyPr/>
          <a:lstStyle/>
          <a:p>
            <a:r>
              <a:rPr lang="en-US" dirty="0" smtClean="0">
                <a:solidFill>
                  <a:srgbClr val="3D93DF"/>
                </a:solidFill>
              </a:rPr>
              <a:t>How: Navigation</a:t>
            </a:r>
            <a:endParaRPr lang="en-US" dirty="0">
              <a:solidFill>
                <a:srgbClr val="3D93DF"/>
              </a:solidFill>
            </a:endParaRPr>
          </a:p>
        </p:txBody>
      </p:sp>
    </p:spTree>
    <p:extLst>
      <p:ext uri="{BB962C8B-B14F-4D97-AF65-F5344CB8AC3E}">
        <p14:creationId xmlns:p14="http://schemas.microsoft.com/office/powerpoint/2010/main" val="247868167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200"/>
          <p:cNvSpPr>
            <a:spLocks noGrp="1"/>
          </p:cNvSpPr>
          <p:nvPr>
            <p:ph type="body" idx="4294967295"/>
          </p:nvPr>
        </p:nvSpPr>
        <p:spPr>
          <a:xfrm>
            <a:off x="535781" y="1473463"/>
            <a:ext cx="7831336" cy="3522762"/>
          </a:xfrm>
          <a:prstGeom prst="rect">
            <a:avLst/>
          </a:prstGeom>
        </p:spPr>
        <p:txBody>
          <a:bodyPr/>
          <a:lstStyle/>
          <a:p>
            <a:pPr marL="0" indent="0">
              <a:buNone/>
              <a:defRPr sz="1800">
                <a:uFillTx/>
              </a:defRPr>
            </a:pPr>
            <a:r>
              <a:rPr lang="en-US" sz="1400" dirty="0" smtClean="0">
                <a:solidFill>
                  <a:srgbClr val="3D93DF"/>
                </a:solidFill>
                <a:uFill>
                  <a:solidFill/>
                </a:uFill>
                <a:latin typeface="Consolas"/>
                <a:cs typeface="Consolas"/>
              </a:rPr>
              <a:t>// ... snippet </a:t>
            </a:r>
          </a:p>
          <a:p>
            <a:pPr marL="0" indent="0">
              <a:buNone/>
              <a:defRPr sz="1800">
                <a:uFillTx/>
              </a:defRPr>
            </a:pPr>
            <a:endParaRPr lang="en-US" sz="1400" dirty="0" smtClean="0">
              <a:solidFill>
                <a:srgbClr val="3D93DF"/>
              </a:solidFill>
              <a:uFill>
                <a:solidFill/>
              </a:uFill>
              <a:latin typeface="Consolas"/>
              <a:cs typeface="Consolas"/>
            </a:endParaRPr>
          </a:p>
          <a:p>
            <a:pPr marL="0" indent="0">
              <a:buNone/>
              <a:defRPr sz="1800">
                <a:uFillTx/>
              </a:defRPr>
            </a:pPr>
            <a:r>
              <a:rPr lang="en-US" sz="1400" dirty="0" smtClean="0">
                <a:solidFill>
                  <a:srgbClr val="3D93DF"/>
                </a:solidFill>
                <a:uFill>
                  <a:solidFill/>
                </a:uFill>
                <a:latin typeface="Consolas"/>
                <a:cs typeface="Consolas"/>
              </a:rPr>
              <a:t>String </a:t>
            </a:r>
            <a:r>
              <a:rPr lang="en-US" sz="1400" dirty="0" err="1" smtClean="0">
                <a:solidFill>
                  <a:srgbClr val="3D93DF"/>
                </a:solidFill>
                <a:uFill>
                  <a:solidFill/>
                </a:uFill>
                <a:latin typeface="Consolas"/>
                <a:cs typeface="Consolas"/>
              </a:rPr>
              <a:t>url</a:t>
            </a:r>
            <a:r>
              <a:rPr lang="en-US" sz="1400" dirty="0" smtClean="0">
                <a:solidFill>
                  <a:srgbClr val="3D93DF"/>
                </a:solidFill>
                <a:uFill>
                  <a:solidFill/>
                </a:uFill>
                <a:latin typeface="Consolas"/>
                <a:cs typeface="Consolas"/>
              </a:rPr>
              <a:t> </a:t>
            </a:r>
            <a:r>
              <a:rPr lang="en-US" sz="1400" dirty="0">
                <a:solidFill>
                  <a:srgbClr val="3D93DF"/>
                </a:solidFill>
                <a:uFill>
                  <a:solidFill/>
                </a:uFill>
                <a:latin typeface="Consolas"/>
                <a:cs typeface="Consolas"/>
              </a:rPr>
              <a:t>= "http://grid6.us/</a:t>
            </a:r>
            <a:r>
              <a:rPr lang="en-US" sz="1400" dirty="0" smtClean="0">
                <a:solidFill>
                  <a:srgbClr val="3D93DF"/>
                </a:solidFill>
                <a:uFill>
                  <a:solidFill/>
                </a:uFill>
                <a:latin typeface="Consolas"/>
                <a:cs typeface="Consolas"/>
              </a:rPr>
              <a:t>example1";</a:t>
            </a:r>
          </a:p>
          <a:p>
            <a:pPr marL="0" indent="0">
              <a:buNone/>
              <a:defRPr sz="1800">
                <a:uFillTx/>
              </a:defRPr>
            </a:pPr>
            <a:r>
              <a:rPr lang="en-US" sz="1400" dirty="0" smtClean="0">
                <a:solidFill>
                  <a:srgbClr val="3D93DF"/>
                </a:solidFill>
                <a:uFill>
                  <a:solidFill/>
                </a:uFill>
                <a:latin typeface="Consolas"/>
                <a:cs typeface="Consolas"/>
              </a:rPr>
              <a:t>Intent </a:t>
            </a:r>
            <a:r>
              <a:rPr lang="en-US" sz="1400" dirty="0" err="1">
                <a:solidFill>
                  <a:srgbClr val="3D93DF"/>
                </a:solidFill>
                <a:uFill>
                  <a:solidFill/>
                </a:uFill>
                <a:latin typeface="Consolas"/>
                <a:cs typeface="Consolas"/>
              </a:rPr>
              <a:t>i</a:t>
            </a:r>
            <a:r>
              <a:rPr lang="en-US" sz="1400" dirty="0">
                <a:solidFill>
                  <a:srgbClr val="3D93DF"/>
                </a:solidFill>
                <a:uFill>
                  <a:solidFill/>
                </a:uFill>
                <a:latin typeface="Consolas"/>
                <a:cs typeface="Consolas"/>
              </a:rPr>
              <a:t> = new Intent(</a:t>
            </a:r>
            <a:r>
              <a:rPr lang="en-US" sz="1400" dirty="0" err="1">
                <a:solidFill>
                  <a:srgbClr val="3D93DF"/>
                </a:solidFill>
                <a:uFill>
                  <a:solidFill/>
                </a:uFill>
                <a:latin typeface="Consolas"/>
                <a:cs typeface="Consolas"/>
              </a:rPr>
              <a:t>Intent.ACTION_VIEW</a:t>
            </a:r>
            <a:r>
              <a:rPr lang="en-US" sz="1400" dirty="0">
                <a:solidFill>
                  <a:srgbClr val="3D93DF"/>
                </a:solidFill>
                <a:uFill>
                  <a:solidFill/>
                </a:uFill>
                <a:latin typeface="Consolas"/>
                <a:cs typeface="Consolas"/>
              </a:rPr>
              <a:t>);</a:t>
            </a:r>
          </a:p>
          <a:p>
            <a:pPr marL="0" indent="0">
              <a:buNone/>
              <a:defRPr sz="1800">
                <a:uFillTx/>
              </a:defRPr>
            </a:pPr>
            <a:r>
              <a:rPr lang="en-US" sz="1400" dirty="0" err="1">
                <a:solidFill>
                  <a:srgbClr val="3D93DF"/>
                </a:solidFill>
                <a:uFill>
                  <a:solidFill/>
                </a:uFill>
                <a:latin typeface="Consolas"/>
                <a:cs typeface="Consolas"/>
              </a:rPr>
              <a:t>i.setData</a:t>
            </a:r>
            <a:r>
              <a:rPr lang="en-US" sz="1400" dirty="0">
                <a:solidFill>
                  <a:srgbClr val="3D93DF"/>
                </a:solidFill>
                <a:uFill>
                  <a:solidFill/>
                </a:uFill>
                <a:latin typeface="Consolas"/>
                <a:cs typeface="Consolas"/>
              </a:rPr>
              <a:t>(</a:t>
            </a:r>
            <a:r>
              <a:rPr lang="en-US" sz="1400" dirty="0" err="1">
                <a:solidFill>
                  <a:srgbClr val="3D93DF"/>
                </a:solidFill>
                <a:uFill>
                  <a:solidFill/>
                </a:uFill>
                <a:latin typeface="Consolas"/>
                <a:cs typeface="Consolas"/>
              </a:rPr>
              <a:t>Uri.parse</a:t>
            </a:r>
            <a:r>
              <a:rPr lang="en-US" sz="1400" dirty="0">
                <a:solidFill>
                  <a:srgbClr val="3D93DF"/>
                </a:solidFill>
                <a:uFill>
                  <a:solidFill/>
                </a:uFill>
                <a:latin typeface="Consolas"/>
                <a:cs typeface="Consolas"/>
              </a:rPr>
              <a:t>(</a:t>
            </a:r>
            <a:r>
              <a:rPr lang="en-US" sz="1400" dirty="0" err="1">
                <a:solidFill>
                  <a:srgbClr val="3D93DF"/>
                </a:solidFill>
                <a:uFill>
                  <a:solidFill/>
                </a:uFill>
                <a:latin typeface="Consolas"/>
                <a:cs typeface="Consolas"/>
              </a:rPr>
              <a:t>url</a:t>
            </a:r>
            <a:r>
              <a:rPr lang="en-US" sz="1400" dirty="0">
                <a:solidFill>
                  <a:srgbClr val="3D93DF"/>
                </a:solidFill>
                <a:uFill>
                  <a:solidFill/>
                </a:uFill>
                <a:latin typeface="Consolas"/>
                <a:cs typeface="Consolas"/>
              </a:rPr>
              <a:t>));</a:t>
            </a:r>
          </a:p>
          <a:p>
            <a:pPr marL="0" indent="0">
              <a:buNone/>
              <a:defRPr sz="1800">
                <a:uFillTx/>
              </a:defRPr>
            </a:pPr>
            <a:r>
              <a:rPr lang="en-US" sz="1400" dirty="0" err="1">
                <a:solidFill>
                  <a:srgbClr val="3D93DF"/>
                </a:solidFill>
                <a:uFill>
                  <a:solidFill/>
                </a:uFill>
                <a:latin typeface="Consolas"/>
                <a:cs typeface="Consolas"/>
              </a:rPr>
              <a:t>startActivity</a:t>
            </a:r>
            <a:r>
              <a:rPr lang="en-US" sz="1400" dirty="0">
                <a:solidFill>
                  <a:srgbClr val="3D93DF"/>
                </a:solidFill>
                <a:uFill>
                  <a:solidFill/>
                </a:uFill>
                <a:latin typeface="Consolas"/>
                <a:cs typeface="Consolas"/>
              </a:rPr>
              <a:t>(</a:t>
            </a:r>
            <a:r>
              <a:rPr lang="en-US" sz="1400" dirty="0" err="1">
                <a:solidFill>
                  <a:srgbClr val="3D93DF"/>
                </a:solidFill>
                <a:uFill>
                  <a:solidFill/>
                </a:uFill>
                <a:latin typeface="Consolas"/>
                <a:cs typeface="Consolas"/>
              </a:rPr>
              <a:t>i</a:t>
            </a:r>
            <a:r>
              <a:rPr lang="en-US" sz="1400" dirty="0">
                <a:solidFill>
                  <a:srgbClr val="3D93DF"/>
                </a:solidFill>
                <a:uFill>
                  <a:solidFill/>
                </a:uFill>
                <a:latin typeface="Consolas"/>
                <a:cs typeface="Consolas"/>
              </a:rPr>
              <a:t>); </a:t>
            </a:r>
            <a:endParaRPr lang="en-US" sz="1400" dirty="0" smtClean="0">
              <a:solidFill>
                <a:srgbClr val="3D93DF"/>
              </a:solidFill>
              <a:uFill>
                <a:solidFill/>
              </a:uFill>
              <a:latin typeface="Consolas"/>
              <a:cs typeface="Consolas"/>
            </a:endParaRPr>
          </a:p>
        </p:txBody>
      </p:sp>
      <p:sp>
        <p:nvSpPr>
          <p:cNvPr id="8" name="Text Placeholder 2"/>
          <p:cNvSpPr>
            <a:spLocks noGrp="1"/>
          </p:cNvSpPr>
          <p:nvPr>
            <p:ph type="body" sz="quarter" idx="10"/>
          </p:nvPr>
        </p:nvSpPr>
        <p:spPr>
          <a:xfrm>
            <a:off x="616857" y="618880"/>
            <a:ext cx="7910288" cy="608808"/>
          </a:xfrm>
        </p:spPr>
        <p:txBody>
          <a:bodyPr/>
          <a:lstStyle/>
          <a:p>
            <a:r>
              <a:rPr lang="en-US" dirty="0"/>
              <a:t>How: Triggering Intent</a:t>
            </a:r>
          </a:p>
        </p:txBody>
      </p:sp>
    </p:spTree>
    <p:extLst>
      <p:ext uri="{BB962C8B-B14F-4D97-AF65-F5344CB8AC3E}">
        <p14:creationId xmlns:p14="http://schemas.microsoft.com/office/powerpoint/2010/main" val="124659963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620744"/>
            <a:ext cx="7910288" cy="608808"/>
          </a:xfrm>
        </p:spPr>
        <p:txBody>
          <a:bodyPr/>
          <a:lstStyle/>
          <a:p>
            <a:r>
              <a:rPr lang="en-US" dirty="0" smtClean="0">
                <a:solidFill>
                  <a:srgbClr val="3D93DF"/>
                </a:solidFill>
              </a:rPr>
              <a:t>Deep Linking</a:t>
            </a:r>
            <a:endParaRPr lang="en-US" dirty="0">
              <a:solidFill>
                <a:srgbClr val="3D93DF"/>
              </a:solidFill>
            </a:endParaRPr>
          </a:p>
        </p:txBody>
      </p:sp>
      <p:sp>
        <p:nvSpPr>
          <p:cNvPr id="4" name="TextBox 3"/>
          <p:cNvSpPr txBox="1"/>
          <p:nvPr/>
        </p:nvSpPr>
        <p:spPr>
          <a:xfrm>
            <a:off x="616857" y="1273064"/>
            <a:ext cx="7910288" cy="2488886"/>
          </a:xfrm>
          <a:prstGeom prst="rect">
            <a:avLst/>
          </a:prstGeom>
          <a:noFill/>
        </p:spPr>
        <p:txBody>
          <a:bodyPr wrap="square" rtlCol="0">
            <a:spAutoFit/>
          </a:bodyPr>
          <a:lstStyle/>
          <a:p>
            <a:pPr>
              <a:lnSpc>
                <a:spcPct val="140000"/>
              </a:lnSpc>
            </a:pPr>
            <a:r>
              <a:rPr lang="en-US" sz="1600" dirty="0" smtClean="0">
                <a:solidFill>
                  <a:srgbClr val="49525F"/>
                </a:solidFill>
                <a:latin typeface="Helvetica Neue Light"/>
                <a:cs typeface="Helvetica Neue Light"/>
              </a:rPr>
              <a:t>Deep Linking h</a:t>
            </a:r>
            <a:r>
              <a:rPr lang="en-US" sz="1600" dirty="0" smtClean="0">
                <a:solidFill>
                  <a:srgbClr val="49525F"/>
                </a:solidFill>
                <a:latin typeface="Helvetica Neue Light"/>
                <a:cs typeface="Helvetica Neue Light"/>
              </a:rPr>
              <a:t>elps </a:t>
            </a:r>
            <a:r>
              <a:rPr lang="en-US" sz="1600" dirty="0" smtClean="0">
                <a:solidFill>
                  <a:srgbClr val="49525F"/>
                </a:solidFill>
                <a:latin typeface="Helvetica Neue Light"/>
                <a:cs typeface="Helvetica Neue Light"/>
              </a:rPr>
              <a:t>other apps identify and direct users to particular states of your </a:t>
            </a:r>
            <a:r>
              <a:rPr lang="en-US" sz="1600" dirty="0" smtClean="0">
                <a:solidFill>
                  <a:srgbClr val="49525F"/>
                </a:solidFill>
                <a:latin typeface="Helvetica Neue Light"/>
                <a:cs typeface="Helvetica Neue Light"/>
              </a:rPr>
              <a:t>App</a:t>
            </a:r>
            <a:endParaRPr lang="en-US" sz="1600" dirty="0" smtClean="0">
              <a:solidFill>
                <a:srgbClr val="49525F"/>
              </a:solidFill>
              <a:latin typeface="Helvetica Neue Light"/>
              <a:cs typeface="Helvetica Neue Light"/>
            </a:endParaRPr>
          </a:p>
          <a:p>
            <a:pPr marL="285750" indent="-285750">
              <a:lnSpc>
                <a:spcPct val="140000"/>
              </a:lnSpc>
              <a:buFont typeface="Arial"/>
              <a:buChar char="•"/>
            </a:pPr>
            <a:endParaRPr lang="en-US" sz="1600" dirty="0" smtClean="0">
              <a:solidFill>
                <a:srgbClr val="49525F"/>
              </a:solidFill>
              <a:latin typeface="Helvetica Neue Light"/>
              <a:cs typeface="Helvetica Neue Light"/>
            </a:endParaRPr>
          </a:p>
          <a:p>
            <a:pPr marL="742950" lvl="1" indent="-285750">
              <a:lnSpc>
                <a:spcPct val="140000"/>
              </a:lnSpc>
              <a:buFont typeface="Arial"/>
              <a:buChar char="•"/>
            </a:pPr>
            <a:r>
              <a:rPr lang="en-US" sz="1600" dirty="0" smtClean="0">
                <a:solidFill>
                  <a:srgbClr val="49525F"/>
                </a:solidFill>
                <a:latin typeface="Helvetica Neue Light"/>
                <a:cs typeface="Helvetica Neue Light"/>
              </a:rPr>
              <a:t>Define the deep </a:t>
            </a:r>
            <a:r>
              <a:rPr lang="en-US" sz="1600" dirty="0" smtClean="0">
                <a:solidFill>
                  <a:srgbClr val="49525F"/>
                </a:solidFill>
                <a:latin typeface="Helvetica Neue Light"/>
                <a:cs typeface="Helvetica Neue Light"/>
              </a:rPr>
              <a:t>link</a:t>
            </a:r>
            <a:endParaRPr lang="en-US" sz="1600" dirty="0" smtClean="0">
              <a:solidFill>
                <a:srgbClr val="49525F"/>
              </a:solidFill>
              <a:latin typeface="Helvetica Neue Light"/>
              <a:cs typeface="Helvetica Neue Light"/>
            </a:endParaRPr>
          </a:p>
          <a:p>
            <a:pPr marL="742950" lvl="1" indent="-285750">
              <a:lnSpc>
                <a:spcPct val="140000"/>
              </a:lnSpc>
              <a:buFont typeface="Arial"/>
              <a:buChar char="•"/>
            </a:pPr>
            <a:r>
              <a:rPr lang="en-US" sz="1600" dirty="0" smtClean="0">
                <a:solidFill>
                  <a:srgbClr val="49525F"/>
                </a:solidFill>
                <a:latin typeface="Helvetica Neue Light"/>
                <a:cs typeface="Helvetica Neue Light"/>
              </a:rPr>
              <a:t>Publish the link information so other apps know about </a:t>
            </a:r>
            <a:r>
              <a:rPr lang="en-US" sz="1600" dirty="0" smtClean="0">
                <a:solidFill>
                  <a:srgbClr val="49525F"/>
                </a:solidFill>
                <a:latin typeface="Helvetica Neue Light"/>
                <a:cs typeface="Helvetica Neue Light"/>
              </a:rPr>
              <a:t>it</a:t>
            </a:r>
            <a:endParaRPr lang="en-US" sz="1600" dirty="0" smtClean="0">
              <a:solidFill>
                <a:srgbClr val="49525F"/>
              </a:solidFill>
              <a:latin typeface="Helvetica Neue Light"/>
              <a:cs typeface="Helvetica Neue Light"/>
            </a:endParaRPr>
          </a:p>
          <a:p>
            <a:pPr marL="742950" lvl="1" indent="-285750">
              <a:lnSpc>
                <a:spcPct val="140000"/>
              </a:lnSpc>
              <a:buFont typeface="Arial"/>
              <a:buChar char="•"/>
            </a:pPr>
            <a:r>
              <a:rPr lang="en-US" sz="1600" dirty="0" smtClean="0">
                <a:solidFill>
                  <a:srgbClr val="49525F"/>
                </a:solidFill>
                <a:latin typeface="Helvetica Neue Light"/>
                <a:cs typeface="Helvetica Neue Light"/>
              </a:rPr>
              <a:t>Users can Navigate to the deep </a:t>
            </a:r>
            <a:r>
              <a:rPr lang="en-US" sz="1600" dirty="0" smtClean="0">
                <a:solidFill>
                  <a:srgbClr val="49525F"/>
                </a:solidFill>
                <a:latin typeface="Helvetica Neue Light"/>
                <a:cs typeface="Helvetica Neue Light"/>
              </a:rPr>
              <a:t>state</a:t>
            </a:r>
            <a:endParaRPr lang="en-US" sz="1600" dirty="0">
              <a:solidFill>
                <a:srgbClr val="49525F"/>
              </a:solidFill>
              <a:latin typeface="Helvetica Neue Light"/>
              <a:cs typeface="Helvetica Neue Light"/>
            </a:endParaRPr>
          </a:p>
          <a:p>
            <a:pPr>
              <a:lnSpc>
                <a:spcPct val="140000"/>
              </a:lnSpc>
            </a:pPr>
            <a:endParaRPr lang="en-US" sz="1600" dirty="0" smtClean="0">
              <a:solidFill>
                <a:srgbClr val="49525F"/>
              </a:solidFill>
              <a:latin typeface="Helvetica Neue Light"/>
              <a:cs typeface="Helvetica Neue Light"/>
            </a:endParaRPr>
          </a:p>
          <a:p>
            <a:pPr marL="285750" indent="-285750">
              <a:lnSpc>
                <a:spcPct val="140000"/>
              </a:lnSpc>
              <a:buFont typeface="Arial"/>
              <a:buChar char="•"/>
            </a:pPr>
            <a:r>
              <a:rPr lang="en-US" sz="1600" dirty="0" smtClean="0">
                <a:solidFill>
                  <a:srgbClr val="49525F"/>
                </a:solidFill>
                <a:latin typeface="Helvetica Neue Light"/>
                <a:cs typeface="Helvetica Neue Light"/>
              </a:rPr>
              <a:t>How does semantic data expand on these capabilities?</a:t>
            </a:r>
          </a:p>
        </p:txBody>
      </p:sp>
    </p:spTree>
    <p:extLst>
      <p:ext uri="{BB962C8B-B14F-4D97-AF65-F5344CB8AC3E}">
        <p14:creationId xmlns:p14="http://schemas.microsoft.com/office/powerpoint/2010/main" val="36647623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16857" y="2097468"/>
            <a:ext cx="3812194" cy="608808"/>
          </a:xfrm>
        </p:spPr>
        <p:txBody>
          <a:bodyPr/>
          <a:lstStyle/>
          <a:p>
            <a:pPr>
              <a:lnSpc>
                <a:spcPct val="120000"/>
              </a:lnSpc>
            </a:pPr>
            <a:r>
              <a:rPr lang="en-US" sz="1600" dirty="0">
                <a:solidFill>
                  <a:srgbClr val="3D93DF"/>
                </a:solidFill>
              </a:rPr>
              <a:t>The Value </a:t>
            </a:r>
            <a:r>
              <a:rPr lang="en-US" sz="1600" dirty="0" smtClean="0">
                <a:solidFill>
                  <a:srgbClr val="3D93DF"/>
                </a:solidFill>
              </a:rPr>
              <a:t>Proposition</a:t>
            </a:r>
            <a:endParaRPr lang="en-US" sz="1600" dirty="0">
              <a:solidFill>
                <a:srgbClr val="3D93DF"/>
              </a:solidFill>
            </a:endParaRPr>
          </a:p>
          <a:p>
            <a:pPr>
              <a:lnSpc>
                <a:spcPct val="120000"/>
              </a:lnSpc>
            </a:pPr>
            <a:r>
              <a:rPr lang="en-US" dirty="0">
                <a:solidFill>
                  <a:srgbClr val="444A55"/>
                </a:solidFill>
              </a:rPr>
              <a:t>Describe Content </a:t>
            </a:r>
            <a:r>
              <a:rPr lang="en-US" dirty="0" smtClean="0">
                <a:solidFill>
                  <a:srgbClr val="444A55"/>
                </a:solidFill>
              </a:rPr>
              <a:t>and</a:t>
            </a:r>
          </a:p>
          <a:p>
            <a:pPr>
              <a:lnSpc>
                <a:spcPct val="120000"/>
              </a:lnSpc>
            </a:pPr>
            <a:r>
              <a:rPr lang="en-US" dirty="0" smtClean="0">
                <a:solidFill>
                  <a:srgbClr val="444A55"/>
                </a:solidFill>
              </a:rPr>
              <a:t>App </a:t>
            </a:r>
            <a:r>
              <a:rPr lang="en-US" dirty="0">
                <a:solidFill>
                  <a:srgbClr val="444A55"/>
                </a:solidFill>
              </a:rPr>
              <a:t>Behavior for Search</a:t>
            </a:r>
          </a:p>
        </p:txBody>
      </p:sp>
      <p:sp>
        <p:nvSpPr>
          <p:cNvPr id="6" name="TextBox 5"/>
          <p:cNvSpPr txBox="1"/>
          <p:nvPr/>
        </p:nvSpPr>
        <p:spPr>
          <a:xfrm>
            <a:off x="4334743" y="1458024"/>
            <a:ext cx="4228474" cy="1887697"/>
          </a:xfrm>
          <a:prstGeom prst="rect">
            <a:avLst/>
          </a:prstGeom>
          <a:noFill/>
        </p:spPr>
        <p:txBody>
          <a:bodyPr wrap="square" rtlCol="0">
            <a:spAutoFit/>
          </a:bodyPr>
          <a:lstStyle/>
          <a:p>
            <a:pPr marL="285750" indent="-285750">
              <a:lnSpc>
                <a:spcPct val="140000"/>
              </a:lnSpc>
              <a:buFont typeface="Arial"/>
              <a:buChar char="•"/>
            </a:pPr>
            <a:r>
              <a:rPr lang="en-US" sz="1400" dirty="0">
                <a:solidFill>
                  <a:srgbClr val="3D93DF"/>
                </a:solidFill>
                <a:latin typeface="Helvetica Neue Light"/>
                <a:cs typeface="Helvetica Neue Light"/>
              </a:rPr>
              <a:t>Deep Linking </a:t>
            </a:r>
            <a:r>
              <a:rPr lang="en-US" sz="1400" dirty="0">
                <a:solidFill>
                  <a:srgbClr val="49525F"/>
                </a:solidFill>
                <a:latin typeface="Helvetica Neue Light"/>
                <a:cs typeface="Helvetica Neue Light"/>
              </a:rPr>
              <a:t>helps other apps identify and direct users to particular states of your App.</a:t>
            </a:r>
          </a:p>
          <a:p>
            <a:pPr marL="285750" indent="-285750">
              <a:lnSpc>
                <a:spcPct val="140000"/>
              </a:lnSpc>
              <a:buFont typeface="Arial"/>
              <a:buChar char="•"/>
            </a:pPr>
            <a:endParaRPr lang="en-US" sz="1400" dirty="0">
              <a:solidFill>
                <a:srgbClr val="49525F"/>
              </a:solidFill>
              <a:latin typeface="Helvetica Neue Light"/>
              <a:cs typeface="Helvetica Neue Light"/>
            </a:endParaRPr>
          </a:p>
          <a:p>
            <a:pPr marL="285750" indent="-285750">
              <a:lnSpc>
                <a:spcPct val="140000"/>
              </a:lnSpc>
              <a:buFont typeface="Arial"/>
              <a:buChar char="•"/>
            </a:pPr>
            <a:r>
              <a:rPr lang="en-US" sz="1400" dirty="0">
                <a:solidFill>
                  <a:srgbClr val="3D93DF"/>
                </a:solidFill>
                <a:latin typeface="Helvetica Neue Light"/>
                <a:cs typeface="Helvetica Neue Light"/>
              </a:rPr>
              <a:t>Semantic </a:t>
            </a:r>
            <a:r>
              <a:rPr lang="en-US" sz="1400" dirty="0" smtClean="0">
                <a:solidFill>
                  <a:srgbClr val="3D93DF"/>
                </a:solidFill>
                <a:latin typeface="Helvetica Neue Light"/>
                <a:cs typeface="Helvetica Neue Light"/>
              </a:rPr>
              <a:t>Data </a:t>
            </a:r>
            <a:r>
              <a:rPr lang="en-US" sz="1400" dirty="0">
                <a:solidFill>
                  <a:srgbClr val="49525F"/>
                </a:solidFill>
                <a:latin typeface="Helvetica Neue Light"/>
                <a:cs typeface="Helvetica Neue Light"/>
              </a:rPr>
              <a:t>helps search engines and other products know more about your content, how to present it and when it’s relevant to their users.</a:t>
            </a:r>
          </a:p>
        </p:txBody>
      </p:sp>
    </p:spTree>
    <p:extLst>
      <p:ext uri="{BB962C8B-B14F-4D97-AF65-F5344CB8AC3E}">
        <p14:creationId xmlns:p14="http://schemas.microsoft.com/office/powerpoint/2010/main" val="151053793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6857" y="1273064"/>
            <a:ext cx="7910288" cy="3178305"/>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Deep link publishing standards utilize some structured and linked data to describe additional information about the deep state:</a:t>
            </a:r>
          </a:p>
          <a:p>
            <a:pPr>
              <a:lnSpc>
                <a:spcPct val="140000"/>
              </a:lnSpc>
            </a:pPr>
            <a:endParaRPr lang="en-US" sz="1600" dirty="0">
              <a:solidFill>
                <a:srgbClr val="49525F"/>
              </a:solidFill>
              <a:latin typeface="Helvetica Neue Light"/>
              <a:cs typeface="Helvetica Neue Light"/>
            </a:endParaRPr>
          </a:p>
          <a:p>
            <a:pPr marL="285750" indent="-285750">
              <a:lnSpc>
                <a:spcPct val="140000"/>
              </a:lnSpc>
              <a:buFont typeface="Arial"/>
              <a:buChar char="•"/>
            </a:pPr>
            <a:r>
              <a:rPr lang="en-US" sz="1600" dirty="0">
                <a:solidFill>
                  <a:srgbClr val="49525F"/>
                </a:solidFill>
                <a:latin typeface="Helvetica Neue Light"/>
                <a:cs typeface="Helvetica Neue Light"/>
              </a:rPr>
              <a:t>Content Modeling</a:t>
            </a:r>
          </a:p>
          <a:p>
            <a:pPr marL="285750" indent="-285750">
              <a:lnSpc>
                <a:spcPct val="140000"/>
              </a:lnSpc>
              <a:buFont typeface="Arial"/>
              <a:buChar char="•"/>
            </a:pPr>
            <a:r>
              <a:rPr lang="en-US" sz="1600" dirty="0">
                <a:solidFill>
                  <a:srgbClr val="49525F"/>
                </a:solidFill>
                <a:latin typeface="Helvetica Neue Light"/>
                <a:cs typeface="Helvetica Neue Light"/>
              </a:rPr>
              <a:t>Presentation</a:t>
            </a:r>
          </a:p>
          <a:p>
            <a:pPr marL="285750" indent="-285750">
              <a:lnSpc>
                <a:spcPct val="140000"/>
              </a:lnSpc>
              <a:buFont typeface="Arial"/>
              <a:buChar char="•"/>
            </a:pPr>
            <a:r>
              <a:rPr lang="en-US" sz="1600" dirty="0">
                <a:solidFill>
                  <a:srgbClr val="49525F"/>
                </a:solidFill>
                <a:latin typeface="Helvetica Neue Light"/>
                <a:cs typeface="Helvetica Neue Light"/>
              </a:rPr>
              <a:t>Relevance</a:t>
            </a: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p:txBody>
      </p:sp>
      <p:sp>
        <p:nvSpPr>
          <p:cNvPr id="7" name="Text Placeholder 2"/>
          <p:cNvSpPr>
            <a:spLocks noGrp="1"/>
          </p:cNvSpPr>
          <p:nvPr>
            <p:ph type="body" sz="quarter" idx="10"/>
          </p:nvPr>
        </p:nvSpPr>
        <p:spPr>
          <a:xfrm>
            <a:off x="616857" y="620744"/>
            <a:ext cx="7910288" cy="608808"/>
          </a:xfrm>
        </p:spPr>
        <p:txBody>
          <a:bodyPr/>
          <a:lstStyle/>
          <a:p>
            <a:r>
              <a:rPr lang="en-US" dirty="0">
                <a:solidFill>
                  <a:srgbClr val="3D93DF"/>
                </a:solidFill>
              </a:rPr>
              <a:t>Semantic Data (Value Proposition)</a:t>
            </a:r>
            <a:endParaRPr lang="en-US" dirty="0">
              <a:solidFill>
                <a:srgbClr val="3D93DF"/>
              </a:solidFill>
            </a:endParaRPr>
          </a:p>
        </p:txBody>
      </p:sp>
    </p:spTree>
    <p:extLst>
      <p:ext uri="{BB962C8B-B14F-4D97-AF65-F5344CB8AC3E}">
        <p14:creationId xmlns:p14="http://schemas.microsoft.com/office/powerpoint/2010/main" val="157840273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6857" y="1273064"/>
            <a:ext cx="7910288" cy="3178305"/>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The more developers can express about models, the easier it is for content consumers to programmatically categorize and organize content from your apps.</a:t>
            </a:r>
          </a:p>
          <a:p>
            <a:pPr>
              <a:lnSpc>
                <a:spcPct val="140000"/>
              </a:lnSpc>
            </a:pPr>
            <a:endParaRPr lang="en-US" sz="1600" dirty="0">
              <a:solidFill>
                <a:srgbClr val="49525F"/>
              </a:solidFill>
              <a:latin typeface="Helvetica Neue Light"/>
              <a:cs typeface="Helvetica Neue Light"/>
            </a:endParaRPr>
          </a:p>
          <a:p>
            <a:pPr marL="285750" indent="-285750">
              <a:lnSpc>
                <a:spcPct val="140000"/>
              </a:lnSpc>
              <a:buFont typeface="Arial"/>
              <a:buChar char="•"/>
            </a:pPr>
            <a:r>
              <a:rPr lang="en-US" sz="1600" dirty="0">
                <a:solidFill>
                  <a:srgbClr val="49525F"/>
                </a:solidFill>
                <a:latin typeface="Helvetica Neue Light"/>
                <a:cs typeface="Helvetica Neue Light"/>
              </a:rPr>
              <a:t>Types</a:t>
            </a:r>
          </a:p>
          <a:p>
            <a:pPr marL="285750" indent="-285750">
              <a:lnSpc>
                <a:spcPct val="140000"/>
              </a:lnSpc>
              <a:buFont typeface="Arial"/>
              <a:buChar char="•"/>
            </a:pPr>
            <a:r>
              <a:rPr lang="en-US" sz="1600" dirty="0">
                <a:solidFill>
                  <a:srgbClr val="49525F"/>
                </a:solidFill>
                <a:latin typeface="Helvetica Neue Light"/>
                <a:cs typeface="Helvetica Neue Light"/>
              </a:rPr>
              <a:t>Properties or fields</a:t>
            </a:r>
          </a:p>
          <a:p>
            <a:pPr marL="285750" indent="-285750">
              <a:lnSpc>
                <a:spcPct val="140000"/>
              </a:lnSpc>
              <a:buFont typeface="Arial"/>
              <a:buChar char="•"/>
            </a:pPr>
            <a:r>
              <a:rPr lang="en-US" sz="1600" dirty="0">
                <a:solidFill>
                  <a:srgbClr val="49525F"/>
                </a:solidFill>
                <a:latin typeface="Helvetica Neue Light"/>
                <a:cs typeface="Helvetica Neue Light"/>
              </a:rPr>
              <a:t>Relationships with other objects</a:t>
            </a: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p:txBody>
      </p:sp>
      <p:sp>
        <p:nvSpPr>
          <p:cNvPr id="7" name="Text Placeholder 2"/>
          <p:cNvSpPr>
            <a:spLocks noGrp="1"/>
          </p:cNvSpPr>
          <p:nvPr>
            <p:ph type="body" sz="quarter" idx="10"/>
          </p:nvPr>
        </p:nvSpPr>
        <p:spPr>
          <a:xfrm>
            <a:off x="616857" y="620744"/>
            <a:ext cx="7910288" cy="608808"/>
          </a:xfrm>
        </p:spPr>
        <p:txBody>
          <a:bodyPr/>
          <a:lstStyle/>
          <a:p>
            <a:r>
              <a:rPr lang="en-US" dirty="0">
                <a:solidFill>
                  <a:srgbClr val="3D93DF"/>
                </a:solidFill>
              </a:rPr>
              <a:t>Content Modeling</a:t>
            </a:r>
            <a:endParaRPr lang="en-US" dirty="0">
              <a:solidFill>
                <a:srgbClr val="3D93DF"/>
              </a:solidFill>
            </a:endParaRPr>
          </a:p>
        </p:txBody>
      </p:sp>
    </p:spTree>
    <p:extLst>
      <p:ext uri="{BB962C8B-B14F-4D97-AF65-F5344CB8AC3E}">
        <p14:creationId xmlns:p14="http://schemas.microsoft.com/office/powerpoint/2010/main" val="130545104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6857" y="1273064"/>
            <a:ext cx="7910288" cy="2488886"/>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Machine-readable naming of </a:t>
            </a:r>
            <a:r>
              <a:rPr lang="en-US" sz="1600" dirty="0">
                <a:solidFill>
                  <a:srgbClr val="3D93DF"/>
                </a:solidFill>
                <a:latin typeface="Helvetica Neue Light"/>
                <a:cs typeface="Helvetica Neue Light"/>
              </a:rPr>
              <a:t>types</a:t>
            </a:r>
            <a:r>
              <a:rPr lang="en-US" sz="1600" dirty="0">
                <a:solidFill>
                  <a:srgbClr val="49525F"/>
                </a:solidFill>
                <a:latin typeface="Helvetica Neue Light"/>
                <a:cs typeface="Helvetica Neue Light"/>
              </a:rPr>
              <a:t>, </a:t>
            </a:r>
            <a:r>
              <a:rPr lang="en-US" sz="1600" dirty="0">
                <a:solidFill>
                  <a:srgbClr val="3D93DF"/>
                </a:solidFill>
                <a:latin typeface="Helvetica Neue Light"/>
                <a:cs typeface="Helvetica Neue Light"/>
              </a:rPr>
              <a:t>properties</a:t>
            </a:r>
            <a:r>
              <a:rPr lang="en-US" sz="1600" dirty="0">
                <a:solidFill>
                  <a:srgbClr val="49525F"/>
                </a:solidFill>
                <a:latin typeface="Helvetica Neue Light"/>
                <a:cs typeface="Helvetica Neue Light"/>
              </a:rPr>
              <a:t> and </a:t>
            </a:r>
            <a:r>
              <a:rPr lang="en-US" sz="1600" dirty="0">
                <a:solidFill>
                  <a:srgbClr val="3D93DF"/>
                </a:solidFill>
                <a:latin typeface="Helvetica Neue Light"/>
                <a:cs typeface="Helvetica Neue Light"/>
              </a:rPr>
              <a:t>interrelationships</a:t>
            </a:r>
            <a:r>
              <a:rPr lang="en-US" sz="1600" dirty="0">
                <a:solidFill>
                  <a:srgbClr val="49525F"/>
                </a:solidFill>
                <a:latin typeface="Helvetica Neue Light"/>
                <a:cs typeface="Helvetica Neue Light"/>
              </a:rPr>
              <a:t>. </a:t>
            </a:r>
          </a:p>
          <a:p>
            <a:pPr>
              <a:lnSpc>
                <a:spcPct val="140000"/>
              </a:lnSpc>
            </a:pPr>
            <a:endParaRPr lang="en-US" sz="1600" dirty="0">
              <a:solidFill>
                <a:srgbClr val="49525F"/>
              </a:solidFill>
              <a:latin typeface="Helvetica Neue Light"/>
              <a:cs typeface="Helvetica Neue Light"/>
            </a:endParaRPr>
          </a:p>
          <a:p>
            <a:pPr marL="285750" indent="-285750">
              <a:lnSpc>
                <a:spcPct val="140000"/>
              </a:lnSpc>
              <a:buFont typeface="Arial"/>
              <a:buChar char="•"/>
            </a:pPr>
            <a:r>
              <a:rPr lang="en-US" sz="1600" dirty="0" err="1">
                <a:solidFill>
                  <a:srgbClr val="49525F"/>
                </a:solidFill>
                <a:latin typeface="Helvetica Neue Light"/>
                <a:cs typeface="Helvetica Neue Light"/>
              </a:rPr>
              <a:t>Schema.org</a:t>
            </a:r>
            <a:endParaRPr lang="en-US" sz="1600" dirty="0">
              <a:solidFill>
                <a:srgbClr val="49525F"/>
              </a:solidFill>
              <a:latin typeface="Helvetica Neue Light"/>
              <a:cs typeface="Helvetica Neue Light"/>
            </a:endParaRPr>
          </a:p>
          <a:p>
            <a:pPr marL="285750" indent="-285750">
              <a:lnSpc>
                <a:spcPct val="140000"/>
              </a:lnSpc>
              <a:buFont typeface="Arial"/>
              <a:buChar char="•"/>
            </a:pPr>
            <a:r>
              <a:rPr lang="en-US" sz="1600" dirty="0">
                <a:solidFill>
                  <a:srgbClr val="49525F"/>
                </a:solidFill>
                <a:latin typeface="Helvetica Neue Light"/>
                <a:cs typeface="Helvetica Neue Light"/>
              </a:rPr>
              <a:t>Open Graph protocol </a:t>
            </a:r>
          </a:p>
          <a:p>
            <a:pPr>
              <a:lnSpc>
                <a:spcPct val="140000"/>
              </a:lnSpc>
            </a:pPr>
            <a:endParaRPr lang="en-US" sz="1600" dirty="0">
              <a:solidFill>
                <a:srgbClr val="49525F"/>
              </a:solidFill>
              <a:latin typeface="Helvetica Neue Light"/>
              <a:cs typeface="Helvetica Neue Light"/>
            </a:endParaRPr>
          </a:p>
          <a:p>
            <a:pPr>
              <a:lnSpc>
                <a:spcPct val="140000"/>
              </a:lnSpc>
            </a:pPr>
            <a:r>
              <a:rPr lang="en-US" sz="1600" dirty="0">
                <a:solidFill>
                  <a:srgbClr val="49525F"/>
                </a:solidFill>
                <a:latin typeface="Helvetica Neue Light"/>
                <a:cs typeface="Helvetica Neue Light"/>
              </a:rPr>
              <a:t>Simplified ontologies are sometimes called </a:t>
            </a:r>
            <a:r>
              <a:rPr lang="en-US" sz="1600" dirty="0">
                <a:solidFill>
                  <a:srgbClr val="3D93DF"/>
                </a:solidFill>
                <a:latin typeface="Helvetica Neue Light"/>
                <a:cs typeface="Helvetica Neue Light"/>
              </a:rPr>
              <a:t>vocabularies</a:t>
            </a:r>
            <a:r>
              <a:rPr lang="en-US" sz="1600" dirty="0">
                <a:solidFill>
                  <a:srgbClr val="49525F"/>
                </a:solidFill>
                <a:latin typeface="Helvetica Neue Light"/>
                <a:cs typeface="Helvetica Neue Light"/>
              </a:rPr>
              <a:t> or </a:t>
            </a:r>
            <a:r>
              <a:rPr lang="en-US" sz="1600" dirty="0">
                <a:solidFill>
                  <a:srgbClr val="3D93DF"/>
                </a:solidFill>
                <a:latin typeface="Helvetica Neue Light"/>
                <a:cs typeface="Helvetica Neue Light"/>
              </a:rPr>
              <a:t>schemas</a:t>
            </a:r>
            <a:r>
              <a:rPr lang="en-US" sz="1600" dirty="0">
                <a:solidFill>
                  <a:srgbClr val="49525F"/>
                </a:solidFill>
                <a:latin typeface="Helvetica Neue Light"/>
                <a:cs typeface="Helvetica Neue Light"/>
              </a:rPr>
              <a:t>.</a:t>
            </a:r>
          </a:p>
          <a:p>
            <a:pPr>
              <a:lnSpc>
                <a:spcPct val="140000"/>
              </a:lnSpc>
            </a:pPr>
            <a:endParaRPr lang="en-US" sz="1600" dirty="0">
              <a:solidFill>
                <a:srgbClr val="49525F"/>
              </a:solidFill>
              <a:latin typeface="Helvetica Neue Light"/>
              <a:cs typeface="Helvetica Neue Light"/>
            </a:endParaRPr>
          </a:p>
        </p:txBody>
      </p:sp>
      <p:sp>
        <p:nvSpPr>
          <p:cNvPr id="7" name="Text Placeholder 2"/>
          <p:cNvSpPr>
            <a:spLocks noGrp="1"/>
          </p:cNvSpPr>
          <p:nvPr>
            <p:ph type="body" sz="quarter" idx="10"/>
          </p:nvPr>
        </p:nvSpPr>
        <p:spPr>
          <a:xfrm>
            <a:off x="616857" y="620744"/>
            <a:ext cx="7910288" cy="608808"/>
          </a:xfrm>
        </p:spPr>
        <p:txBody>
          <a:bodyPr/>
          <a:lstStyle/>
          <a:p>
            <a:r>
              <a:rPr lang="en-US" dirty="0">
                <a:solidFill>
                  <a:srgbClr val="3D93DF"/>
                </a:solidFill>
              </a:rPr>
              <a:t>Modeling Requires Ontology</a:t>
            </a:r>
            <a:endParaRPr lang="en-US" dirty="0">
              <a:solidFill>
                <a:srgbClr val="3D93DF"/>
              </a:solidFill>
            </a:endParaRPr>
          </a:p>
        </p:txBody>
      </p:sp>
    </p:spTree>
    <p:extLst>
      <p:ext uri="{BB962C8B-B14F-4D97-AF65-F5344CB8AC3E}">
        <p14:creationId xmlns:p14="http://schemas.microsoft.com/office/powerpoint/2010/main" val="3378551609"/>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316333"/>
            <a:ext cx="7910288" cy="608808"/>
          </a:xfrm>
        </p:spPr>
        <p:txBody>
          <a:bodyPr/>
          <a:lstStyle/>
          <a:p>
            <a:r>
              <a:rPr lang="en-US" dirty="0" smtClean="0">
                <a:solidFill>
                  <a:srgbClr val="3D93DF"/>
                </a:solidFill>
              </a:rPr>
              <a:t>Example: Ontology</a:t>
            </a:r>
            <a:endParaRPr lang="en-US" dirty="0">
              <a:solidFill>
                <a:srgbClr val="3D93DF"/>
              </a:solidFill>
            </a:endParaRPr>
          </a:p>
        </p:txBody>
      </p:sp>
      <p:sp>
        <p:nvSpPr>
          <p:cNvPr id="5" name="TextBox 4"/>
          <p:cNvSpPr txBox="1"/>
          <p:nvPr/>
        </p:nvSpPr>
        <p:spPr>
          <a:xfrm>
            <a:off x="533427" y="918108"/>
            <a:ext cx="7910288" cy="338554"/>
          </a:xfrm>
          <a:prstGeom prst="rect">
            <a:avLst/>
          </a:prstGeom>
          <a:noFill/>
        </p:spPr>
        <p:txBody>
          <a:bodyPr wrap="square" rtlCol="0">
            <a:spAutoFit/>
          </a:bodyPr>
          <a:lstStyle/>
          <a:p>
            <a:r>
              <a:rPr lang="en-US" sz="1600" dirty="0" err="1" smtClean="0">
                <a:solidFill>
                  <a:srgbClr val="49525F"/>
                </a:solidFill>
                <a:latin typeface="Helvetica Neue Light"/>
                <a:cs typeface="Helvetica Neue Light"/>
              </a:rPr>
              <a:t>Schema:Movie</a:t>
            </a:r>
            <a:endParaRPr lang="en-US" sz="1600" dirty="0" smtClean="0">
              <a:solidFill>
                <a:srgbClr val="49525F"/>
              </a:solidFill>
              <a:latin typeface="Helvetica Neue Light"/>
              <a:cs typeface="Helvetica Neue Light"/>
            </a:endParaRPr>
          </a:p>
        </p:txBody>
      </p:sp>
      <p:pic>
        <p:nvPicPr>
          <p:cNvPr id="6" name="Picture 5"/>
          <p:cNvPicPr>
            <a:picLocks noChangeAspect="1"/>
          </p:cNvPicPr>
          <p:nvPr/>
        </p:nvPicPr>
        <p:blipFill>
          <a:blip r:embed="rId3"/>
          <a:stretch>
            <a:fillRect/>
          </a:stretch>
        </p:blipFill>
        <p:spPr>
          <a:xfrm>
            <a:off x="533427" y="1419424"/>
            <a:ext cx="4318000" cy="749300"/>
          </a:xfrm>
          <a:prstGeom prst="rect">
            <a:avLst/>
          </a:prstGeom>
        </p:spPr>
      </p:pic>
      <p:pic>
        <p:nvPicPr>
          <p:cNvPr id="7" name="Picture 6"/>
          <p:cNvPicPr>
            <a:picLocks noChangeAspect="1"/>
          </p:cNvPicPr>
          <p:nvPr/>
        </p:nvPicPr>
        <p:blipFill>
          <a:blip r:embed="rId4"/>
          <a:stretch>
            <a:fillRect/>
          </a:stretch>
        </p:blipFill>
        <p:spPr>
          <a:xfrm>
            <a:off x="616857" y="2168724"/>
            <a:ext cx="7542384" cy="2383456"/>
          </a:xfrm>
          <a:prstGeom prst="rect">
            <a:avLst/>
          </a:prstGeom>
        </p:spPr>
      </p:pic>
    </p:spTree>
    <p:extLst>
      <p:ext uri="{BB962C8B-B14F-4D97-AF65-F5344CB8AC3E}">
        <p14:creationId xmlns:p14="http://schemas.microsoft.com/office/powerpoint/2010/main" val="371230353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6857" y="1273064"/>
            <a:ext cx="7910288" cy="1799467"/>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Standards allow other consumers to understand the semantic data.</a:t>
            </a:r>
          </a:p>
          <a:p>
            <a:pPr>
              <a:lnSpc>
                <a:spcPct val="140000"/>
              </a:lnSpc>
            </a:pPr>
            <a:endParaRPr lang="en-US" sz="1600" dirty="0">
              <a:solidFill>
                <a:srgbClr val="49525F"/>
              </a:solidFill>
              <a:latin typeface="Helvetica Neue Light"/>
              <a:cs typeface="Helvetica Neue Light"/>
            </a:endParaRPr>
          </a:p>
          <a:p>
            <a:pPr marL="285750" indent="-285750">
              <a:lnSpc>
                <a:spcPct val="140000"/>
              </a:lnSpc>
              <a:buFont typeface="Arial"/>
              <a:buChar char="•"/>
            </a:pPr>
            <a:r>
              <a:rPr lang="en-US" sz="1600" dirty="0">
                <a:solidFill>
                  <a:srgbClr val="49525F"/>
                </a:solidFill>
                <a:latin typeface="Helvetica Neue Light"/>
                <a:cs typeface="Helvetica Neue Light"/>
              </a:rPr>
              <a:t>RDF</a:t>
            </a:r>
          </a:p>
          <a:p>
            <a:pPr marL="285750" indent="-285750">
              <a:lnSpc>
                <a:spcPct val="140000"/>
              </a:lnSpc>
              <a:buFont typeface="Arial"/>
              <a:buChar char="•"/>
            </a:pPr>
            <a:r>
              <a:rPr lang="en-US" sz="1600" dirty="0" err="1">
                <a:solidFill>
                  <a:srgbClr val="49525F"/>
                </a:solidFill>
                <a:latin typeface="Helvetica Neue Light"/>
                <a:cs typeface="Helvetica Neue Light"/>
              </a:rPr>
              <a:t>RDFa</a:t>
            </a:r>
            <a:endParaRPr lang="en-US" sz="1600" dirty="0">
              <a:solidFill>
                <a:srgbClr val="49525F"/>
              </a:solidFill>
              <a:latin typeface="Helvetica Neue Light"/>
              <a:cs typeface="Helvetica Neue Light"/>
            </a:endParaRPr>
          </a:p>
          <a:p>
            <a:pPr marL="285750" indent="-285750">
              <a:lnSpc>
                <a:spcPct val="140000"/>
              </a:lnSpc>
              <a:buFont typeface="Arial"/>
              <a:buChar char="•"/>
            </a:pPr>
            <a:r>
              <a:rPr lang="en-US" sz="1600" dirty="0">
                <a:solidFill>
                  <a:srgbClr val="49525F"/>
                </a:solidFill>
                <a:latin typeface="Helvetica Neue Light"/>
                <a:cs typeface="Helvetica Neue Light"/>
              </a:rPr>
              <a:t>JSON-LD</a:t>
            </a:r>
            <a:endParaRPr lang="en-US" sz="1600" dirty="0">
              <a:solidFill>
                <a:srgbClr val="49525F"/>
              </a:solidFill>
              <a:latin typeface="Helvetica Neue Light"/>
              <a:cs typeface="Helvetica Neue Light"/>
            </a:endParaRPr>
          </a:p>
        </p:txBody>
      </p:sp>
      <p:sp>
        <p:nvSpPr>
          <p:cNvPr id="7" name="Text Placeholder 2"/>
          <p:cNvSpPr>
            <a:spLocks noGrp="1"/>
          </p:cNvSpPr>
          <p:nvPr>
            <p:ph type="body" sz="quarter" idx="10"/>
          </p:nvPr>
        </p:nvSpPr>
        <p:spPr>
          <a:xfrm>
            <a:off x="616857" y="620744"/>
            <a:ext cx="7910288" cy="608808"/>
          </a:xfrm>
        </p:spPr>
        <p:txBody>
          <a:bodyPr/>
          <a:lstStyle/>
          <a:p>
            <a:r>
              <a:rPr lang="en-US" dirty="0">
                <a:solidFill>
                  <a:srgbClr val="3D93DF"/>
                </a:solidFill>
              </a:rPr>
              <a:t>Publishing semantic data requires Encodings</a:t>
            </a:r>
            <a:endParaRPr lang="en-US" dirty="0">
              <a:solidFill>
                <a:srgbClr val="3D93DF"/>
              </a:solidFill>
            </a:endParaRPr>
          </a:p>
        </p:txBody>
      </p:sp>
    </p:spTree>
    <p:extLst>
      <p:ext uri="{BB962C8B-B14F-4D97-AF65-F5344CB8AC3E}">
        <p14:creationId xmlns:p14="http://schemas.microsoft.com/office/powerpoint/2010/main" val="199692289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314476"/>
            <a:ext cx="7910288" cy="608808"/>
          </a:xfrm>
        </p:spPr>
        <p:txBody>
          <a:bodyPr/>
          <a:lstStyle/>
          <a:p>
            <a:r>
              <a:rPr lang="en-US" dirty="0">
                <a:solidFill>
                  <a:srgbClr val="3D93DF"/>
                </a:solidFill>
              </a:rPr>
              <a:t>Example: Content Modeling</a:t>
            </a:r>
          </a:p>
        </p:txBody>
      </p:sp>
      <p:sp>
        <p:nvSpPr>
          <p:cNvPr id="5" name="TextBox 4"/>
          <p:cNvSpPr txBox="1"/>
          <p:nvPr/>
        </p:nvSpPr>
        <p:spPr>
          <a:xfrm>
            <a:off x="4551721" y="1118163"/>
            <a:ext cx="3975424" cy="4220643"/>
          </a:xfrm>
          <a:prstGeom prst="rect">
            <a:avLst/>
          </a:prstGeom>
          <a:noFill/>
        </p:spPr>
        <p:txBody>
          <a:bodyPr wrap="square" rtlCol="0">
            <a:spAutoFit/>
          </a:bodyPr>
          <a:lstStyle/>
          <a:p>
            <a:pPr>
              <a:lnSpc>
                <a:spcPct val="120000"/>
              </a:lnSpc>
            </a:pPr>
            <a:r>
              <a:rPr lang="en-US" sz="1600" dirty="0" smtClean="0">
                <a:solidFill>
                  <a:srgbClr val="49525F"/>
                </a:solidFill>
                <a:latin typeface="Helvetica Neue Light"/>
                <a:cs typeface="Helvetica Neue Light"/>
              </a:rPr>
              <a:t>Flixster encodes content using </a:t>
            </a:r>
            <a:r>
              <a:rPr lang="en-US" sz="1600" b="1" dirty="0" err="1" smtClean="0">
                <a:solidFill>
                  <a:srgbClr val="49525F"/>
                </a:solidFill>
                <a:latin typeface="Helvetica Neue Light"/>
                <a:cs typeface="Helvetica Neue Light"/>
              </a:rPr>
              <a:t>RDFa</a:t>
            </a:r>
            <a:r>
              <a:rPr lang="en-US" sz="1600" dirty="0" smtClean="0">
                <a:solidFill>
                  <a:srgbClr val="49525F"/>
                </a:solidFill>
                <a:latin typeface="Helvetica Neue Light"/>
                <a:cs typeface="Helvetica Neue Light"/>
              </a:rPr>
              <a:t> according to </a:t>
            </a:r>
            <a:r>
              <a:rPr lang="en-US" sz="1600" b="1" dirty="0" smtClean="0">
                <a:solidFill>
                  <a:srgbClr val="49525F"/>
                </a:solidFill>
                <a:latin typeface="Helvetica Neue Light"/>
                <a:cs typeface="Helvetica Neue Light"/>
              </a:rPr>
              <a:t>Schema.org</a:t>
            </a:r>
            <a:r>
              <a:rPr lang="en-US" sz="1600" dirty="0" smtClean="0">
                <a:solidFill>
                  <a:srgbClr val="49525F"/>
                </a:solidFill>
                <a:latin typeface="Helvetica Neue Light"/>
                <a:cs typeface="Helvetica Neue Light"/>
              </a:rPr>
              <a:t> vocabulary.</a:t>
            </a:r>
          </a:p>
          <a:p>
            <a:pPr>
              <a:lnSpc>
                <a:spcPct val="120000"/>
              </a:lnSpc>
            </a:pPr>
            <a:endParaRPr lang="en-US" sz="1600" dirty="0" smtClean="0">
              <a:solidFill>
                <a:srgbClr val="49525F"/>
              </a:solidFill>
              <a:latin typeface="Helvetica Neue Light"/>
              <a:cs typeface="Helvetica Neue Light"/>
            </a:endParaRPr>
          </a:p>
          <a:p>
            <a:pPr marL="342900" indent="-342900">
              <a:lnSpc>
                <a:spcPct val="120000"/>
              </a:lnSpc>
              <a:buFont typeface="Arial"/>
              <a:buChar char="•"/>
            </a:pPr>
            <a:r>
              <a:rPr lang="en-US" sz="1600" dirty="0">
                <a:solidFill>
                  <a:srgbClr val="49525F"/>
                </a:solidFill>
                <a:latin typeface="Helvetica Neue Light"/>
                <a:cs typeface="Helvetica Neue Light"/>
              </a:rPr>
              <a:t>Type: </a:t>
            </a:r>
            <a:r>
              <a:rPr lang="en-US" sz="1600" dirty="0">
                <a:solidFill>
                  <a:srgbClr val="7493AA"/>
                </a:solidFill>
                <a:latin typeface="Helvetica Neue Light"/>
                <a:cs typeface="Helvetica Neue Light"/>
                <a:hlinkClick r:id="rId3"/>
              </a:rPr>
              <a:t>http://www.schema.org/</a:t>
            </a:r>
            <a:r>
              <a:rPr lang="en-US" sz="1600" dirty="0" smtClean="0">
                <a:solidFill>
                  <a:srgbClr val="7493AA"/>
                </a:solidFill>
                <a:latin typeface="Helvetica Neue Light"/>
                <a:cs typeface="Helvetica Neue Light"/>
                <a:hlinkClick r:id="rId3"/>
              </a:rPr>
              <a:t>Movie</a:t>
            </a:r>
            <a:endParaRPr lang="en-US" sz="1600" dirty="0" smtClean="0">
              <a:solidFill>
                <a:srgbClr val="7493AA"/>
              </a:solidFill>
              <a:latin typeface="Helvetica Neue Light"/>
              <a:cs typeface="Helvetica Neue Light"/>
            </a:endParaRPr>
          </a:p>
          <a:p>
            <a:pPr marL="342900" indent="-342900">
              <a:lnSpc>
                <a:spcPct val="120000"/>
              </a:lnSpc>
              <a:buFont typeface="Arial"/>
              <a:buChar char="•"/>
            </a:pPr>
            <a:r>
              <a:rPr lang="en-US" sz="1600" dirty="0" smtClean="0">
                <a:solidFill>
                  <a:srgbClr val="49525F"/>
                </a:solidFill>
                <a:latin typeface="Helvetica Neue Light"/>
                <a:cs typeface="Helvetica Neue Light"/>
              </a:rPr>
              <a:t>ID</a:t>
            </a:r>
            <a:r>
              <a:rPr lang="en-US" sz="1600" dirty="0">
                <a:solidFill>
                  <a:srgbClr val="49525F"/>
                </a:solidFill>
                <a:latin typeface="Helvetica Neue Light"/>
                <a:cs typeface="Helvetica Neue Light"/>
              </a:rPr>
              <a:t>: /movie/ex-</a:t>
            </a:r>
            <a:r>
              <a:rPr lang="en-US" sz="1600" dirty="0" err="1">
                <a:solidFill>
                  <a:srgbClr val="49525F"/>
                </a:solidFill>
                <a:latin typeface="Helvetica Neue Light"/>
                <a:cs typeface="Helvetica Neue Light"/>
              </a:rPr>
              <a:t>machina</a:t>
            </a:r>
            <a:r>
              <a:rPr lang="en-US" sz="1600" dirty="0" smtClean="0">
                <a:solidFill>
                  <a:srgbClr val="49525F"/>
                </a:solidFill>
                <a:latin typeface="Helvetica Neue Light"/>
                <a:cs typeface="Helvetica Neue Light"/>
              </a:rPr>
              <a:t>/</a:t>
            </a:r>
          </a:p>
          <a:p>
            <a:pPr marL="342900" indent="-342900">
              <a:lnSpc>
                <a:spcPct val="120000"/>
              </a:lnSpc>
              <a:buFont typeface="Arial"/>
              <a:buChar char="•"/>
            </a:pPr>
            <a:r>
              <a:rPr lang="en-US" sz="1600" dirty="0" smtClean="0">
                <a:solidFill>
                  <a:srgbClr val="49525F"/>
                </a:solidFill>
                <a:latin typeface="Helvetica Neue Light"/>
                <a:cs typeface="Helvetica Neue Light"/>
              </a:rPr>
              <a:t>Other properties from </a:t>
            </a:r>
            <a:r>
              <a:rPr lang="en-US" sz="1600" dirty="0" err="1" smtClean="0">
                <a:solidFill>
                  <a:srgbClr val="49525F"/>
                </a:solidFill>
                <a:latin typeface="Helvetica Neue Light"/>
                <a:cs typeface="Helvetica Neue Light"/>
              </a:rPr>
              <a:t>schema:Movie</a:t>
            </a:r>
            <a:r>
              <a:rPr lang="en-US" sz="1600" dirty="0" smtClean="0">
                <a:solidFill>
                  <a:srgbClr val="49525F"/>
                </a:solidFill>
                <a:latin typeface="Helvetica Neue Light"/>
                <a:cs typeface="Helvetica Neue Light"/>
              </a:rPr>
              <a:t>: name, image, etc.</a:t>
            </a:r>
          </a:p>
          <a:p>
            <a:pPr marL="342900" indent="-342900">
              <a:lnSpc>
                <a:spcPct val="120000"/>
              </a:lnSpc>
              <a:buFont typeface="Arial"/>
              <a:buChar char="•"/>
            </a:pPr>
            <a:r>
              <a:rPr lang="en-US" sz="1600" dirty="0" smtClean="0">
                <a:solidFill>
                  <a:srgbClr val="49525F"/>
                </a:solidFill>
                <a:latin typeface="Helvetica Neue Light"/>
                <a:cs typeface="Helvetica Neue Light"/>
              </a:rPr>
              <a:t>Relationships to other objects: directors, film makers</a:t>
            </a:r>
          </a:p>
          <a:p>
            <a:pPr marL="342900" indent="-342900">
              <a:lnSpc>
                <a:spcPct val="120000"/>
              </a:lnSpc>
              <a:buFont typeface="Arial"/>
              <a:buChar char="•"/>
            </a:pPr>
            <a:r>
              <a:rPr lang="en-US" sz="1600" dirty="0" smtClean="0">
                <a:solidFill>
                  <a:srgbClr val="49525F"/>
                </a:solidFill>
                <a:latin typeface="Helvetica Neue Light"/>
                <a:cs typeface="Helvetica Neue Light"/>
              </a:rPr>
              <a:t>Nested objects: reviews</a:t>
            </a:r>
          </a:p>
          <a:p>
            <a:pPr marL="342900" indent="-342900">
              <a:lnSpc>
                <a:spcPct val="120000"/>
              </a:lnSpc>
              <a:buFont typeface="Arial"/>
              <a:buChar char="•"/>
            </a:pPr>
            <a:endParaRPr lang="en-US" sz="1600" dirty="0" smtClean="0">
              <a:solidFill>
                <a:srgbClr val="7493AA"/>
              </a:solidFill>
              <a:latin typeface="Helvetica Neue Light"/>
              <a:cs typeface="Helvetica Neue Light"/>
            </a:endParaRPr>
          </a:p>
          <a:p>
            <a:pPr marL="342900" indent="-342900">
              <a:lnSpc>
                <a:spcPct val="120000"/>
              </a:lnSpc>
              <a:buFont typeface="Arial"/>
              <a:buChar char="•"/>
            </a:pPr>
            <a:endParaRPr lang="en-US" sz="1600" dirty="0" smtClean="0">
              <a:solidFill>
                <a:srgbClr val="7493AA"/>
              </a:solidFill>
              <a:latin typeface="Helvetica Neue Light"/>
              <a:cs typeface="Helvetica Neue Light"/>
            </a:endParaRPr>
          </a:p>
          <a:p>
            <a:pPr marL="285750" indent="-285750">
              <a:lnSpc>
                <a:spcPct val="120000"/>
              </a:lnSpc>
              <a:buFont typeface="Arial"/>
              <a:buChar char="•"/>
            </a:pPr>
            <a:endParaRPr lang="en-US" sz="1600" dirty="0">
              <a:solidFill>
                <a:srgbClr val="7493AA"/>
              </a:solidFill>
              <a:latin typeface="Helvetica Neue Light"/>
              <a:cs typeface="Helvetica Neue Light"/>
            </a:endParaRPr>
          </a:p>
          <a:p>
            <a:pPr marL="285750" indent="-285750">
              <a:lnSpc>
                <a:spcPct val="120000"/>
              </a:lnSpc>
              <a:buFont typeface="Arial"/>
              <a:buChar char="•"/>
            </a:pPr>
            <a:endParaRPr lang="en-US" sz="1600" b="1" dirty="0" smtClean="0">
              <a:solidFill>
                <a:srgbClr val="7493AA"/>
              </a:solidFill>
              <a:latin typeface="Helvetica Neue Light"/>
              <a:cs typeface="Helvetica Neue Light"/>
            </a:endParaRPr>
          </a:p>
        </p:txBody>
      </p:sp>
      <p:pic>
        <p:nvPicPr>
          <p:cNvPr id="6" name="Picture 5"/>
          <p:cNvPicPr>
            <a:picLocks noChangeAspect="1"/>
          </p:cNvPicPr>
          <p:nvPr/>
        </p:nvPicPr>
        <p:blipFill>
          <a:blip r:embed="rId4"/>
          <a:stretch>
            <a:fillRect/>
          </a:stretch>
        </p:blipFill>
        <p:spPr>
          <a:xfrm>
            <a:off x="616857" y="1118163"/>
            <a:ext cx="3402811" cy="3487881"/>
          </a:xfrm>
          <a:prstGeom prst="rect">
            <a:avLst/>
          </a:prstGeom>
        </p:spPr>
      </p:pic>
    </p:spTree>
    <p:extLst>
      <p:ext uri="{BB962C8B-B14F-4D97-AF65-F5344CB8AC3E}">
        <p14:creationId xmlns:p14="http://schemas.microsoft.com/office/powerpoint/2010/main" val="42629373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314476"/>
            <a:ext cx="7910288" cy="608808"/>
          </a:xfrm>
        </p:spPr>
        <p:txBody>
          <a:bodyPr/>
          <a:lstStyle/>
          <a:p>
            <a:r>
              <a:rPr lang="en-US" dirty="0">
                <a:solidFill>
                  <a:srgbClr val="3D93DF"/>
                </a:solidFill>
              </a:rPr>
              <a:t>Presentation</a:t>
            </a:r>
          </a:p>
        </p:txBody>
      </p:sp>
      <p:sp>
        <p:nvSpPr>
          <p:cNvPr id="4" name="TextBox 3"/>
          <p:cNvSpPr txBox="1"/>
          <p:nvPr/>
        </p:nvSpPr>
        <p:spPr>
          <a:xfrm>
            <a:off x="616857" y="966796"/>
            <a:ext cx="7910288" cy="3867725"/>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Cues to 3rd parties about how to present content</a:t>
            </a:r>
            <a:r>
              <a:rPr lang="en-US" sz="1600" dirty="0" smtClean="0">
                <a:solidFill>
                  <a:srgbClr val="49525F"/>
                </a:solidFill>
                <a:latin typeface="Helvetica Neue Light"/>
                <a:cs typeface="Helvetica Neue Light"/>
              </a:rPr>
              <a:t>:</a:t>
            </a:r>
            <a:endParaRPr lang="en-US" sz="1600" dirty="0">
              <a:solidFill>
                <a:srgbClr val="49525F"/>
              </a:solidFill>
              <a:latin typeface="Helvetica Neue Light"/>
              <a:cs typeface="Helvetica Neue Light"/>
            </a:endParaRPr>
          </a:p>
          <a:p>
            <a:pPr marL="742950" lvl="1" indent="-285750">
              <a:lnSpc>
                <a:spcPct val="140000"/>
              </a:lnSpc>
              <a:buFont typeface="Arial"/>
              <a:buChar char="•"/>
            </a:pPr>
            <a:r>
              <a:rPr lang="en-US" sz="1600" dirty="0">
                <a:solidFill>
                  <a:srgbClr val="49525F"/>
                </a:solidFill>
                <a:latin typeface="Helvetica Neue Light"/>
                <a:cs typeface="Helvetica Neue Light"/>
              </a:rPr>
              <a:t>Layout</a:t>
            </a:r>
          </a:p>
          <a:p>
            <a:pPr marL="742950" lvl="1" indent="-285750">
              <a:lnSpc>
                <a:spcPct val="140000"/>
              </a:lnSpc>
              <a:buFont typeface="Arial"/>
              <a:buChar char="•"/>
            </a:pPr>
            <a:r>
              <a:rPr lang="en-US" sz="1600" dirty="0">
                <a:solidFill>
                  <a:srgbClr val="49525F"/>
                </a:solidFill>
                <a:latin typeface="Helvetica Neue Light"/>
                <a:cs typeface="Helvetica Neue Light"/>
              </a:rPr>
              <a:t>Important information and less important information</a:t>
            </a:r>
          </a:p>
          <a:p>
            <a:pPr marL="742950" lvl="1" indent="-285750">
              <a:lnSpc>
                <a:spcPct val="140000"/>
              </a:lnSpc>
              <a:buFont typeface="Arial"/>
              <a:buChar char="•"/>
            </a:pPr>
            <a:r>
              <a:rPr lang="en-US" sz="1600" dirty="0">
                <a:solidFill>
                  <a:srgbClr val="49525F"/>
                </a:solidFill>
                <a:latin typeface="Helvetica Neue Light"/>
                <a:cs typeface="Helvetica Neue Light"/>
              </a:rPr>
              <a:t>Images and thumbnails</a:t>
            </a:r>
          </a:p>
          <a:p>
            <a:pPr>
              <a:lnSpc>
                <a:spcPct val="140000"/>
              </a:lnSpc>
            </a:pPr>
            <a:endParaRPr lang="en-US" sz="1600" dirty="0">
              <a:solidFill>
                <a:srgbClr val="49525F"/>
              </a:solidFill>
              <a:latin typeface="Helvetica Neue Light"/>
              <a:cs typeface="Helvetica Neue Light"/>
            </a:endParaRPr>
          </a:p>
          <a:p>
            <a:pPr>
              <a:lnSpc>
                <a:spcPct val="140000"/>
              </a:lnSpc>
            </a:pPr>
            <a:r>
              <a:rPr lang="en-US" sz="1600" dirty="0">
                <a:solidFill>
                  <a:srgbClr val="49525F"/>
                </a:solidFill>
                <a:latin typeface="Helvetica Neue Light"/>
                <a:cs typeface="Helvetica Neue Light"/>
              </a:rPr>
              <a:t>Three common structured data standards for presentation</a:t>
            </a:r>
            <a:r>
              <a:rPr lang="en-US" sz="1600" dirty="0" smtClean="0">
                <a:solidFill>
                  <a:srgbClr val="49525F"/>
                </a:solidFill>
                <a:latin typeface="Helvetica Neue Light"/>
                <a:cs typeface="Helvetica Neue Light"/>
              </a:rPr>
              <a:t>:</a:t>
            </a:r>
            <a:endParaRPr lang="en-US" sz="1600" dirty="0">
              <a:solidFill>
                <a:srgbClr val="49525F"/>
              </a:solidFill>
              <a:latin typeface="Helvetica Neue Light"/>
              <a:cs typeface="Helvetica Neue Light"/>
            </a:endParaRPr>
          </a:p>
          <a:p>
            <a:pPr marL="742950" lvl="1" indent="-285750">
              <a:lnSpc>
                <a:spcPct val="140000"/>
              </a:lnSpc>
              <a:buFont typeface="Arial"/>
              <a:buChar char="•"/>
            </a:pPr>
            <a:r>
              <a:rPr lang="en-US" sz="1600" dirty="0">
                <a:solidFill>
                  <a:srgbClr val="49525F"/>
                </a:solidFill>
                <a:latin typeface="Helvetica Neue Light"/>
                <a:cs typeface="Helvetica Neue Light"/>
              </a:rPr>
              <a:t>Twitter Card layouts</a:t>
            </a:r>
          </a:p>
          <a:p>
            <a:pPr marL="742950" lvl="1" indent="-285750">
              <a:lnSpc>
                <a:spcPct val="140000"/>
              </a:lnSpc>
              <a:buFont typeface="Arial"/>
              <a:buChar char="•"/>
            </a:pPr>
            <a:r>
              <a:rPr lang="en-US" sz="1600" dirty="0">
                <a:solidFill>
                  <a:srgbClr val="49525F"/>
                </a:solidFill>
                <a:latin typeface="Helvetica Neue Light"/>
                <a:cs typeface="Helvetica Neue Light"/>
              </a:rPr>
              <a:t>Open Graph types</a:t>
            </a:r>
          </a:p>
          <a:p>
            <a:pPr marL="742950" lvl="1" indent="-285750">
              <a:lnSpc>
                <a:spcPct val="140000"/>
              </a:lnSpc>
              <a:buFont typeface="Arial"/>
              <a:buChar char="•"/>
            </a:pPr>
            <a:r>
              <a:rPr lang="en-US" sz="1600" dirty="0">
                <a:solidFill>
                  <a:srgbClr val="49525F"/>
                </a:solidFill>
                <a:latin typeface="Helvetica Neue Light"/>
                <a:cs typeface="Helvetica Neue Light"/>
              </a:rPr>
              <a:t>Schema types</a:t>
            </a: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p:txBody>
      </p:sp>
    </p:spTree>
    <p:extLst>
      <p:ext uri="{BB962C8B-B14F-4D97-AF65-F5344CB8AC3E}">
        <p14:creationId xmlns:p14="http://schemas.microsoft.com/office/powerpoint/2010/main" val="379775764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314476"/>
            <a:ext cx="7910288" cy="608808"/>
          </a:xfrm>
        </p:spPr>
        <p:txBody>
          <a:bodyPr/>
          <a:lstStyle/>
          <a:p>
            <a:r>
              <a:rPr lang="en-US" dirty="0" smtClean="0">
                <a:solidFill>
                  <a:srgbClr val="3D93DF"/>
                </a:solidFill>
              </a:rPr>
              <a:t>Presentation Examples</a:t>
            </a:r>
            <a:endParaRPr lang="en-US" dirty="0">
              <a:solidFill>
                <a:srgbClr val="3D93DF"/>
              </a:solidFill>
            </a:endParaRPr>
          </a:p>
        </p:txBody>
      </p:sp>
      <p:sp>
        <p:nvSpPr>
          <p:cNvPr id="4" name="TextBox 3"/>
          <p:cNvSpPr txBox="1"/>
          <p:nvPr/>
        </p:nvSpPr>
        <p:spPr>
          <a:xfrm>
            <a:off x="616857" y="853530"/>
            <a:ext cx="7910288" cy="4386842"/>
          </a:xfrm>
          <a:prstGeom prst="rect">
            <a:avLst/>
          </a:prstGeom>
          <a:noFill/>
        </p:spPr>
        <p:txBody>
          <a:bodyPr wrap="square" rtlCol="0">
            <a:spAutoFit/>
          </a:bodyPr>
          <a:lstStyle/>
          <a:p>
            <a:pPr>
              <a:lnSpc>
                <a:spcPct val="140000"/>
              </a:lnSpc>
            </a:pPr>
            <a:r>
              <a:rPr lang="en-US" sz="1600" dirty="0" smtClean="0">
                <a:solidFill>
                  <a:srgbClr val="49525F"/>
                </a:solidFill>
                <a:latin typeface="Helvetica Neue Light"/>
                <a:cs typeface="Helvetica Neue Light"/>
              </a:rPr>
              <a:t>Open Graph Types consumed by Facebook</a:t>
            </a:r>
          </a:p>
          <a:p>
            <a:pPr lvl="1">
              <a:lnSpc>
                <a:spcPct val="140000"/>
              </a:lnSpc>
            </a:pPr>
            <a:r>
              <a:rPr lang="en-US" sz="1400" dirty="0" smtClean="0">
                <a:solidFill>
                  <a:srgbClr val="49525F"/>
                </a:solidFill>
                <a:latin typeface="Helvetica Neue Light"/>
                <a:cs typeface="Helvetica Neue Light"/>
              </a:rPr>
              <a:t>Examples of different layouts: </a:t>
            </a:r>
            <a:r>
              <a:rPr lang="en-US" sz="1400" dirty="0" err="1" smtClean="0">
                <a:solidFill>
                  <a:srgbClr val="49525F"/>
                </a:solidFill>
                <a:latin typeface="Helvetica Neue Light"/>
                <a:cs typeface="Helvetica Neue Light"/>
              </a:rPr>
              <a:t>video.movie</a:t>
            </a:r>
            <a:r>
              <a:rPr lang="en-US" sz="1400" dirty="0" smtClean="0">
                <a:solidFill>
                  <a:srgbClr val="49525F"/>
                </a:solidFill>
                <a:latin typeface="Helvetica Neue Light"/>
                <a:cs typeface="Helvetica Neue Light"/>
              </a:rPr>
              <a:t>, </a:t>
            </a:r>
            <a:r>
              <a:rPr lang="en-US" sz="1400" dirty="0" err="1" smtClean="0">
                <a:solidFill>
                  <a:srgbClr val="49525F"/>
                </a:solidFill>
                <a:latin typeface="Helvetica Neue Light"/>
                <a:cs typeface="Helvetica Neue Light"/>
              </a:rPr>
              <a:t>music.song</a:t>
            </a:r>
            <a:r>
              <a:rPr lang="en-US" sz="1400" dirty="0" smtClean="0">
                <a:solidFill>
                  <a:srgbClr val="49525F"/>
                </a:solidFill>
                <a:latin typeface="Helvetica Neue Light"/>
                <a:cs typeface="Helvetica Neue Light"/>
              </a:rPr>
              <a:t>, etc.</a:t>
            </a:r>
          </a:p>
          <a:p>
            <a:pPr>
              <a:lnSpc>
                <a:spcPct val="140000"/>
              </a:lnSpc>
            </a:pPr>
            <a:endParaRPr lang="en-US" sz="1400" dirty="0" smtClean="0">
              <a:solidFill>
                <a:srgbClr val="49525F"/>
              </a:solidFill>
              <a:latin typeface="Helvetica Neue Light"/>
              <a:cs typeface="Helvetica Neue Light"/>
            </a:endParaRPr>
          </a:p>
          <a:p>
            <a:pPr>
              <a:lnSpc>
                <a:spcPct val="140000"/>
              </a:lnSpc>
            </a:pPr>
            <a:r>
              <a:rPr lang="en-US" sz="1400" dirty="0" err="1" smtClean="0">
                <a:solidFill>
                  <a:srgbClr val="49525F"/>
                </a:solidFill>
                <a:latin typeface="Helvetica Neue Light"/>
                <a:cs typeface="Helvetica Neue Light"/>
              </a:rPr>
              <a:t>Schema.org</a:t>
            </a:r>
            <a:r>
              <a:rPr lang="en-US" sz="1400" dirty="0" smtClean="0">
                <a:solidFill>
                  <a:srgbClr val="49525F"/>
                </a:solidFill>
                <a:latin typeface="Helvetica Neue Light"/>
                <a:cs typeface="Helvetica Neue Light"/>
              </a:rPr>
              <a:t> Types consumed by Apple App Search </a:t>
            </a:r>
          </a:p>
          <a:p>
            <a:pPr marL="742950" lvl="1" indent="-285750">
              <a:lnSpc>
                <a:spcPct val="140000"/>
              </a:lnSpc>
              <a:buFont typeface="Arial"/>
              <a:buChar char="•"/>
            </a:pPr>
            <a:r>
              <a:rPr lang="en-US" sz="1400" dirty="0" err="1" smtClean="0">
                <a:solidFill>
                  <a:srgbClr val="49525F"/>
                </a:solidFill>
                <a:latin typeface="Helvetica Neue Light"/>
                <a:cs typeface="Helvetica Neue Light"/>
              </a:rPr>
              <a:t>AggregateRating</a:t>
            </a:r>
            <a:endParaRPr lang="en-US" sz="1400" dirty="0" smtClean="0">
              <a:solidFill>
                <a:srgbClr val="49525F"/>
              </a:solidFill>
              <a:latin typeface="Helvetica Neue Light"/>
              <a:cs typeface="Helvetica Neue Light"/>
            </a:endParaRPr>
          </a:p>
          <a:p>
            <a:pPr marL="742950" lvl="1" indent="-285750">
              <a:lnSpc>
                <a:spcPct val="140000"/>
              </a:lnSpc>
              <a:buFont typeface="Arial"/>
              <a:buChar char="•"/>
            </a:pPr>
            <a:r>
              <a:rPr lang="en-US" sz="1400" dirty="0" smtClean="0">
                <a:solidFill>
                  <a:srgbClr val="49525F"/>
                </a:solidFill>
                <a:latin typeface="Helvetica Neue Light"/>
                <a:cs typeface="Helvetica Neue Light"/>
              </a:rPr>
              <a:t>Offers</a:t>
            </a:r>
          </a:p>
          <a:p>
            <a:pPr marL="742950" lvl="1" indent="-285750">
              <a:lnSpc>
                <a:spcPct val="140000"/>
              </a:lnSpc>
              <a:buFont typeface="Arial"/>
              <a:buChar char="•"/>
            </a:pPr>
            <a:r>
              <a:rPr lang="en-US" sz="1400" dirty="0" err="1" smtClean="0">
                <a:solidFill>
                  <a:srgbClr val="49525F"/>
                </a:solidFill>
                <a:latin typeface="Helvetica Neue Light"/>
                <a:cs typeface="Helvetica Neue Light"/>
              </a:rPr>
              <a:t>PriceRange</a:t>
            </a:r>
            <a:endParaRPr lang="en-US" sz="1400" dirty="0" smtClean="0">
              <a:solidFill>
                <a:srgbClr val="49525F"/>
              </a:solidFill>
              <a:latin typeface="Helvetica Neue Light"/>
              <a:cs typeface="Helvetica Neue Light"/>
            </a:endParaRPr>
          </a:p>
          <a:p>
            <a:pPr marL="742950" lvl="1" indent="-285750">
              <a:lnSpc>
                <a:spcPct val="140000"/>
              </a:lnSpc>
              <a:buFont typeface="Arial"/>
              <a:buChar char="•"/>
            </a:pPr>
            <a:r>
              <a:rPr lang="en-US" sz="1400" dirty="0" err="1" smtClean="0">
                <a:solidFill>
                  <a:srgbClr val="49525F"/>
                </a:solidFill>
                <a:latin typeface="Helvetica Neue Light"/>
                <a:cs typeface="Helvetica Neue Light"/>
              </a:rPr>
              <a:t>InteractionCount</a:t>
            </a:r>
            <a:endParaRPr lang="en-US" sz="1400" dirty="0" smtClean="0">
              <a:solidFill>
                <a:srgbClr val="49525F"/>
              </a:solidFill>
              <a:latin typeface="Helvetica Neue Light"/>
              <a:cs typeface="Helvetica Neue Light"/>
            </a:endParaRPr>
          </a:p>
          <a:p>
            <a:pPr marL="742950" lvl="1" indent="-285750">
              <a:lnSpc>
                <a:spcPct val="140000"/>
              </a:lnSpc>
              <a:buFont typeface="Arial"/>
              <a:buChar char="•"/>
            </a:pPr>
            <a:r>
              <a:rPr lang="en-US" sz="1400" dirty="0" smtClean="0">
                <a:solidFill>
                  <a:srgbClr val="49525F"/>
                </a:solidFill>
                <a:latin typeface="Helvetica Neue Light"/>
                <a:cs typeface="Helvetica Neue Light"/>
              </a:rPr>
              <a:t>Organization</a:t>
            </a:r>
          </a:p>
          <a:p>
            <a:pPr marL="742950" lvl="1" indent="-285750">
              <a:lnSpc>
                <a:spcPct val="140000"/>
              </a:lnSpc>
              <a:buFont typeface="Arial"/>
              <a:buChar char="•"/>
            </a:pPr>
            <a:r>
              <a:rPr lang="en-US" sz="1400" dirty="0" smtClean="0">
                <a:solidFill>
                  <a:srgbClr val="49525F"/>
                </a:solidFill>
                <a:latin typeface="Helvetica Neue Light"/>
                <a:cs typeface="Helvetica Neue Light"/>
              </a:rPr>
              <a:t>Recipe</a:t>
            </a:r>
          </a:p>
          <a:p>
            <a:pPr marL="742950" lvl="1" indent="-285750">
              <a:lnSpc>
                <a:spcPct val="140000"/>
              </a:lnSpc>
              <a:buFont typeface="Arial"/>
              <a:buChar char="•"/>
            </a:pPr>
            <a:r>
              <a:rPr lang="en-US" sz="1400" dirty="0" err="1" smtClean="0">
                <a:solidFill>
                  <a:srgbClr val="49525F"/>
                </a:solidFill>
                <a:latin typeface="Helvetica Neue Light"/>
                <a:cs typeface="Helvetica Neue Light"/>
              </a:rPr>
              <a:t>SearchAction</a:t>
            </a:r>
            <a:endParaRPr lang="en-US" sz="1400" dirty="0" smtClean="0">
              <a:solidFill>
                <a:srgbClr val="49525F"/>
              </a:solidFill>
              <a:latin typeface="Helvetica Neue Light"/>
              <a:cs typeface="Helvetica Neue Light"/>
            </a:endParaRPr>
          </a:p>
          <a:p>
            <a:pPr marL="742950" lvl="1" indent="-285750">
              <a:lnSpc>
                <a:spcPct val="140000"/>
              </a:lnSpc>
              <a:buFont typeface="Arial"/>
              <a:buChar char="•"/>
            </a:pPr>
            <a:r>
              <a:rPr lang="en-US" sz="1400" dirty="0" err="1" smtClean="0">
                <a:solidFill>
                  <a:srgbClr val="49525F"/>
                </a:solidFill>
                <a:latin typeface="Helvetica Neue Light"/>
                <a:cs typeface="Helvetica Neue Light"/>
              </a:rPr>
              <a:t>ImageObject</a:t>
            </a:r>
            <a:endParaRPr lang="en-US" sz="1400" dirty="0" smtClean="0">
              <a:solidFill>
                <a:srgbClr val="49525F"/>
              </a:solidFill>
              <a:latin typeface="Helvetica Neue Light"/>
              <a:cs typeface="Helvetica Neue Light"/>
            </a:endParaRPr>
          </a:p>
          <a:p>
            <a:pPr marL="285750" indent="-285750">
              <a:lnSpc>
                <a:spcPct val="140000"/>
              </a:lnSpc>
              <a:buFont typeface="Arial"/>
              <a:buChar char="•"/>
            </a:pPr>
            <a:endParaRPr lang="en-US" sz="1400" dirty="0" smtClean="0">
              <a:solidFill>
                <a:srgbClr val="49525F"/>
              </a:solidFill>
              <a:latin typeface="Helvetica Neue Light"/>
              <a:cs typeface="Helvetica Neue Light"/>
            </a:endParaRPr>
          </a:p>
          <a:p>
            <a:pPr marL="285750" indent="-285750">
              <a:lnSpc>
                <a:spcPct val="140000"/>
              </a:lnSpc>
              <a:buFont typeface="Arial"/>
              <a:buChar char="•"/>
            </a:pPr>
            <a:endParaRPr lang="en-US" sz="1400" dirty="0">
              <a:solidFill>
                <a:srgbClr val="49525F"/>
              </a:solidFill>
              <a:latin typeface="Helvetica Neue Light"/>
              <a:cs typeface="Helvetica Neue Light"/>
            </a:endParaRPr>
          </a:p>
        </p:txBody>
      </p:sp>
    </p:spTree>
    <p:extLst>
      <p:ext uri="{BB962C8B-B14F-4D97-AF65-F5344CB8AC3E}">
        <p14:creationId xmlns:p14="http://schemas.microsoft.com/office/powerpoint/2010/main" val="130015522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314476"/>
            <a:ext cx="7910288" cy="608808"/>
          </a:xfrm>
        </p:spPr>
        <p:txBody>
          <a:bodyPr/>
          <a:lstStyle/>
          <a:p>
            <a:r>
              <a:rPr lang="en-US" dirty="0" smtClean="0">
                <a:solidFill>
                  <a:srgbClr val="3D93DF"/>
                </a:solidFill>
              </a:rPr>
              <a:t>Relevance</a:t>
            </a:r>
            <a:endParaRPr lang="en-US" dirty="0">
              <a:solidFill>
                <a:srgbClr val="3D93DF"/>
              </a:solidFill>
            </a:endParaRPr>
          </a:p>
        </p:txBody>
      </p:sp>
      <p:sp>
        <p:nvSpPr>
          <p:cNvPr id="4" name="TextBox 3"/>
          <p:cNvSpPr txBox="1"/>
          <p:nvPr/>
        </p:nvSpPr>
        <p:spPr>
          <a:xfrm>
            <a:off x="616857" y="966796"/>
            <a:ext cx="7438211" cy="2488886"/>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When is a particular deep state or its related content pertinent to a user’s information need?</a:t>
            </a:r>
          </a:p>
          <a:p>
            <a:pPr>
              <a:lnSpc>
                <a:spcPct val="140000"/>
              </a:lnSpc>
            </a:pPr>
            <a:endParaRPr lang="en-US" sz="1600" dirty="0">
              <a:solidFill>
                <a:srgbClr val="49525F"/>
              </a:solidFill>
              <a:latin typeface="Helvetica Neue Light"/>
              <a:cs typeface="Helvetica Neue Light"/>
            </a:endParaRPr>
          </a:p>
          <a:p>
            <a:pPr marL="285750" indent="-285750">
              <a:lnSpc>
                <a:spcPct val="140000"/>
              </a:lnSpc>
              <a:buFont typeface="Arial"/>
              <a:buChar char="•"/>
            </a:pPr>
            <a:r>
              <a:rPr lang="en-US" sz="1600" dirty="0">
                <a:solidFill>
                  <a:srgbClr val="49525F"/>
                </a:solidFill>
                <a:latin typeface="Helvetica Neue Light"/>
                <a:cs typeface="Helvetica Neue Light"/>
              </a:rPr>
              <a:t>Descriptions of the </a:t>
            </a:r>
            <a:r>
              <a:rPr lang="en-US" sz="1600" dirty="0">
                <a:solidFill>
                  <a:srgbClr val="3D93DF"/>
                </a:solidFill>
                <a:latin typeface="Helvetica Neue Light"/>
                <a:cs typeface="Helvetica Neue Light"/>
              </a:rPr>
              <a:t>actions </a:t>
            </a:r>
            <a:r>
              <a:rPr lang="en-US" sz="1600" dirty="0">
                <a:solidFill>
                  <a:srgbClr val="49525F"/>
                </a:solidFill>
                <a:latin typeface="Helvetica Neue Light"/>
                <a:cs typeface="Helvetica Neue Light"/>
              </a:rPr>
              <a:t>the app’s state performs. </a:t>
            </a:r>
          </a:p>
          <a:p>
            <a:pPr marL="285750" indent="-285750">
              <a:lnSpc>
                <a:spcPct val="140000"/>
              </a:lnSpc>
              <a:buFont typeface="Arial"/>
              <a:buChar char="•"/>
            </a:pPr>
            <a:r>
              <a:rPr lang="en-US" sz="1600" dirty="0">
                <a:solidFill>
                  <a:srgbClr val="49525F"/>
                </a:solidFill>
                <a:latin typeface="Helvetica Neue Light"/>
                <a:cs typeface="Helvetica Neue Light"/>
              </a:rPr>
              <a:t>Semantic content is </a:t>
            </a:r>
            <a:r>
              <a:rPr lang="en-US" sz="1600" dirty="0">
                <a:solidFill>
                  <a:srgbClr val="3D93DF"/>
                </a:solidFill>
                <a:latin typeface="Helvetica Neue Light"/>
                <a:cs typeface="Helvetica Neue Light"/>
              </a:rPr>
              <a:t>easier to acquire</a:t>
            </a:r>
            <a:r>
              <a:rPr lang="en-US" sz="1600" dirty="0">
                <a:solidFill>
                  <a:srgbClr val="4E80BB"/>
                </a:solidFill>
                <a:latin typeface="Helvetica Neue Light"/>
                <a:cs typeface="Helvetica Neue Light"/>
              </a:rPr>
              <a:t> </a:t>
            </a:r>
            <a:r>
              <a:rPr lang="en-US" sz="1600" dirty="0">
                <a:solidFill>
                  <a:srgbClr val="49525F"/>
                </a:solidFill>
                <a:latin typeface="Helvetica Neue Light"/>
                <a:cs typeface="Helvetica Neue Light"/>
              </a:rPr>
              <a:t>for faceted or structured data search</a:t>
            </a:r>
            <a:r>
              <a:rPr lang="en-US" sz="1600" dirty="0" smtClean="0">
                <a:solidFill>
                  <a:srgbClr val="49525F"/>
                </a:solidFill>
                <a:latin typeface="Helvetica Neue Light"/>
                <a:cs typeface="Helvetica Neue Light"/>
              </a:rPr>
              <a:t>.</a:t>
            </a:r>
            <a:endParaRPr lang="en-US" sz="1600" dirty="0">
              <a:solidFill>
                <a:srgbClr val="49525F"/>
              </a:solidFill>
              <a:latin typeface="Helvetica Neue Light"/>
              <a:cs typeface="Helvetica Neue Light"/>
            </a:endParaRPr>
          </a:p>
          <a:p>
            <a:pPr marL="285750" indent="-285750">
              <a:lnSpc>
                <a:spcPct val="140000"/>
              </a:lnSpc>
              <a:buFont typeface="Arial"/>
              <a:buChar char="•"/>
            </a:pPr>
            <a:r>
              <a:rPr lang="en-US" sz="1600" dirty="0">
                <a:solidFill>
                  <a:srgbClr val="49525F"/>
                </a:solidFill>
                <a:latin typeface="Helvetica Neue Light"/>
                <a:cs typeface="Helvetica Neue Light"/>
              </a:rPr>
              <a:t>Signals of </a:t>
            </a:r>
            <a:r>
              <a:rPr lang="en-US" sz="1600" dirty="0">
                <a:solidFill>
                  <a:srgbClr val="3D93DF"/>
                </a:solidFill>
                <a:latin typeface="Helvetica Neue Light"/>
                <a:cs typeface="Helvetica Neue Light"/>
              </a:rPr>
              <a:t>quality </a:t>
            </a:r>
            <a:r>
              <a:rPr lang="en-US" sz="1600" dirty="0">
                <a:solidFill>
                  <a:srgbClr val="49525F"/>
                </a:solidFill>
                <a:latin typeface="Helvetica Neue Light"/>
                <a:cs typeface="Helvetica Neue Light"/>
              </a:rPr>
              <a:t>and </a:t>
            </a:r>
            <a:r>
              <a:rPr lang="en-US" sz="1600" dirty="0">
                <a:solidFill>
                  <a:srgbClr val="3D93DF"/>
                </a:solidFill>
                <a:latin typeface="Helvetica Neue Light"/>
                <a:cs typeface="Helvetica Neue Light"/>
              </a:rPr>
              <a:t>accuracy</a:t>
            </a:r>
          </a:p>
          <a:p>
            <a:pPr>
              <a:lnSpc>
                <a:spcPct val="140000"/>
              </a:lnSpc>
            </a:pPr>
            <a:endParaRPr lang="en-US" sz="1600" dirty="0">
              <a:solidFill>
                <a:srgbClr val="49525F"/>
              </a:solidFill>
              <a:latin typeface="Helvetica Neue Light"/>
              <a:cs typeface="Helvetica Neue Light"/>
            </a:endParaRPr>
          </a:p>
        </p:txBody>
      </p:sp>
    </p:spTree>
    <p:extLst>
      <p:ext uri="{BB962C8B-B14F-4D97-AF65-F5344CB8AC3E}">
        <p14:creationId xmlns:p14="http://schemas.microsoft.com/office/powerpoint/2010/main" val="93319061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314476"/>
            <a:ext cx="7910288" cy="608808"/>
          </a:xfrm>
        </p:spPr>
        <p:txBody>
          <a:bodyPr/>
          <a:lstStyle/>
          <a:p>
            <a:r>
              <a:rPr lang="en-US" dirty="0" smtClean="0">
                <a:solidFill>
                  <a:srgbClr val="3D93DF"/>
                </a:solidFill>
              </a:rPr>
              <a:t>Relevance: Action Modeling</a:t>
            </a:r>
            <a:endParaRPr lang="en-US" dirty="0">
              <a:solidFill>
                <a:srgbClr val="3D93DF"/>
              </a:solidFill>
            </a:endParaRPr>
          </a:p>
        </p:txBody>
      </p:sp>
      <p:sp>
        <p:nvSpPr>
          <p:cNvPr id="4" name="TextBox 3"/>
          <p:cNvSpPr txBox="1"/>
          <p:nvPr/>
        </p:nvSpPr>
        <p:spPr>
          <a:xfrm>
            <a:off x="616857" y="853530"/>
            <a:ext cx="7910288" cy="4343753"/>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Simplest case: An action is something a user can do to an object.</a:t>
            </a:r>
          </a:p>
          <a:p>
            <a:pPr>
              <a:lnSpc>
                <a:spcPct val="140000"/>
              </a:lnSpc>
            </a:pPr>
            <a:endParaRPr lang="en-US" sz="1400" dirty="0">
              <a:solidFill>
                <a:srgbClr val="49525F"/>
              </a:solidFill>
              <a:latin typeface="Helvetica Neue Light"/>
              <a:cs typeface="Helvetica Neue Light"/>
            </a:endParaRPr>
          </a:p>
          <a:p>
            <a:pPr>
              <a:lnSpc>
                <a:spcPct val="140000"/>
              </a:lnSpc>
            </a:pPr>
            <a:r>
              <a:rPr lang="en-US" sz="1400" dirty="0">
                <a:solidFill>
                  <a:srgbClr val="49525F"/>
                </a:solidFill>
                <a:latin typeface="Helvetica Neue Light"/>
                <a:cs typeface="Helvetica Neue Light"/>
              </a:rPr>
              <a:t>A few Schema Actions</a:t>
            </a:r>
            <a:r>
              <a:rPr lang="en-US" sz="1400" dirty="0" smtClean="0">
                <a:solidFill>
                  <a:srgbClr val="49525F"/>
                </a:solidFill>
                <a:latin typeface="Helvetica Neue Light"/>
                <a:cs typeface="Helvetica Neue Light"/>
              </a:rPr>
              <a:t>:</a:t>
            </a:r>
            <a:endParaRPr lang="en-US" sz="1400" dirty="0">
              <a:solidFill>
                <a:srgbClr val="49525F"/>
              </a:solidFill>
              <a:latin typeface="Helvetica Neue Light"/>
              <a:cs typeface="Helvetica Neue Light"/>
            </a:endParaRPr>
          </a:p>
          <a:p>
            <a:pPr marL="742950" lvl="1" indent="-285750">
              <a:lnSpc>
                <a:spcPct val="140000"/>
              </a:lnSpc>
              <a:buFont typeface="Arial"/>
              <a:buChar char="•"/>
            </a:pPr>
            <a:r>
              <a:rPr lang="en-US" sz="1400" dirty="0" err="1">
                <a:solidFill>
                  <a:srgbClr val="49525F"/>
                </a:solidFill>
                <a:latin typeface="Helvetica Neue Light"/>
                <a:cs typeface="Helvetica Neue Light"/>
              </a:rPr>
              <a:t>ConsumeAction</a:t>
            </a:r>
            <a:endParaRPr lang="en-US" sz="1400" dirty="0">
              <a:solidFill>
                <a:srgbClr val="49525F"/>
              </a:solidFill>
              <a:latin typeface="Helvetica Neue Light"/>
              <a:cs typeface="Helvetica Neue Light"/>
            </a:endParaRPr>
          </a:p>
          <a:p>
            <a:pPr marL="1200150" lvl="2" indent="-285750">
              <a:lnSpc>
                <a:spcPct val="140000"/>
              </a:lnSpc>
              <a:buFont typeface="Arial"/>
              <a:buChar char="•"/>
            </a:pPr>
            <a:r>
              <a:rPr lang="en-US" sz="1400" dirty="0" err="1">
                <a:solidFill>
                  <a:srgbClr val="49525F"/>
                </a:solidFill>
                <a:latin typeface="Helvetica Neue Light"/>
                <a:cs typeface="Helvetica Neue Light"/>
              </a:rPr>
              <a:t>EatAction</a:t>
            </a:r>
            <a:endParaRPr lang="en-US" sz="1400" dirty="0">
              <a:solidFill>
                <a:srgbClr val="49525F"/>
              </a:solidFill>
              <a:latin typeface="Helvetica Neue Light"/>
              <a:cs typeface="Helvetica Neue Light"/>
            </a:endParaRPr>
          </a:p>
          <a:p>
            <a:pPr marL="1200150" lvl="2" indent="-285750">
              <a:lnSpc>
                <a:spcPct val="140000"/>
              </a:lnSpc>
              <a:buFont typeface="Arial"/>
              <a:buChar char="•"/>
            </a:pPr>
            <a:r>
              <a:rPr lang="en-US" sz="1400" dirty="0" err="1">
                <a:solidFill>
                  <a:srgbClr val="49525F"/>
                </a:solidFill>
                <a:latin typeface="Helvetica Neue Light"/>
                <a:cs typeface="Helvetica Neue Light"/>
              </a:rPr>
              <a:t>ViewAction</a:t>
            </a:r>
            <a:endParaRPr lang="en-US" sz="1400" dirty="0">
              <a:solidFill>
                <a:srgbClr val="49525F"/>
              </a:solidFill>
              <a:latin typeface="Helvetica Neue Light"/>
              <a:cs typeface="Helvetica Neue Light"/>
            </a:endParaRPr>
          </a:p>
          <a:p>
            <a:pPr marL="742950" lvl="1" indent="-285750">
              <a:lnSpc>
                <a:spcPct val="140000"/>
              </a:lnSpc>
              <a:buFont typeface="Arial"/>
              <a:buChar char="•"/>
            </a:pPr>
            <a:r>
              <a:rPr lang="en-US" sz="1400" dirty="0" err="1">
                <a:solidFill>
                  <a:srgbClr val="49525F"/>
                </a:solidFill>
                <a:latin typeface="Helvetica Neue Light"/>
                <a:cs typeface="Helvetica Neue Light"/>
              </a:rPr>
              <a:t>CreateAction</a:t>
            </a:r>
            <a:endParaRPr lang="en-US" sz="1400" dirty="0">
              <a:solidFill>
                <a:srgbClr val="49525F"/>
              </a:solidFill>
              <a:latin typeface="Helvetica Neue Light"/>
              <a:cs typeface="Helvetica Neue Light"/>
            </a:endParaRPr>
          </a:p>
          <a:p>
            <a:pPr marL="1200150" lvl="2" indent="-285750">
              <a:lnSpc>
                <a:spcPct val="140000"/>
              </a:lnSpc>
              <a:buFont typeface="Arial"/>
              <a:buChar char="•"/>
            </a:pPr>
            <a:r>
              <a:rPr lang="en-US" sz="1400" dirty="0" err="1">
                <a:solidFill>
                  <a:srgbClr val="49525F"/>
                </a:solidFill>
                <a:latin typeface="Helvetica Neue Light"/>
                <a:cs typeface="Helvetica Neue Light"/>
              </a:rPr>
              <a:t>DrawAction</a:t>
            </a:r>
            <a:endParaRPr lang="en-US" sz="1400" dirty="0">
              <a:solidFill>
                <a:srgbClr val="49525F"/>
              </a:solidFill>
              <a:latin typeface="Helvetica Neue Light"/>
              <a:cs typeface="Helvetica Neue Light"/>
            </a:endParaRPr>
          </a:p>
          <a:p>
            <a:pPr marL="742950" lvl="1" indent="-285750">
              <a:lnSpc>
                <a:spcPct val="140000"/>
              </a:lnSpc>
              <a:buFont typeface="Arial"/>
              <a:buChar char="•"/>
            </a:pPr>
            <a:r>
              <a:rPr lang="en-US" sz="1400" dirty="0" err="1">
                <a:solidFill>
                  <a:srgbClr val="49525F"/>
                </a:solidFill>
                <a:latin typeface="Helvetica Neue Light"/>
                <a:cs typeface="Helvetica Neue Light"/>
              </a:rPr>
              <a:t>TradeAction</a:t>
            </a:r>
            <a:endParaRPr lang="en-US" sz="1400" dirty="0">
              <a:solidFill>
                <a:srgbClr val="49525F"/>
              </a:solidFill>
              <a:latin typeface="Helvetica Neue Light"/>
              <a:cs typeface="Helvetica Neue Light"/>
            </a:endParaRPr>
          </a:p>
          <a:p>
            <a:pPr marL="1200150" lvl="2" indent="-285750">
              <a:lnSpc>
                <a:spcPct val="140000"/>
              </a:lnSpc>
              <a:buFont typeface="Arial"/>
              <a:buChar char="•"/>
            </a:pPr>
            <a:r>
              <a:rPr lang="en-US" sz="1400" dirty="0" err="1">
                <a:solidFill>
                  <a:srgbClr val="49525F"/>
                </a:solidFill>
                <a:latin typeface="Helvetica Neue Light"/>
                <a:cs typeface="Helvetica Neue Light"/>
              </a:rPr>
              <a:t>OrderAction</a:t>
            </a:r>
            <a:endParaRPr lang="en-US" sz="1400" dirty="0">
              <a:solidFill>
                <a:srgbClr val="49525F"/>
              </a:solidFill>
              <a:latin typeface="Helvetica Neue Light"/>
              <a:cs typeface="Helvetica Neue Light"/>
            </a:endParaRPr>
          </a:p>
          <a:p>
            <a:pPr>
              <a:lnSpc>
                <a:spcPct val="140000"/>
              </a:lnSpc>
            </a:pPr>
            <a:endParaRPr lang="en-US" sz="1400" dirty="0">
              <a:solidFill>
                <a:srgbClr val="49525F"/>
              </a:solidFill>
              <a:latin typeface="Helvetica Neue Light"/>
              <a:cs typeface="Helvetica Neue Light"/>
            </a:endParaRPr>
          </a:p>
          <a:p>
            <a:pPr>
              <a:lnSpc>
                <a:spcPct val="140000"/>
              </a:lnSpc>
            </a:pPr>
            <a:endParaRPr lang="en-US" sz="1400" dirty="0">
              <a:solidFill>
                <a:srgbClr val="49525F"/>
              </a:solidFill>
              <a:latin typeface="Helvetica Neue Light"/>
              <a:cs typeface="Helvetica Neue Light"/>
            </a:endParaRPr>
          </a:p>
          <a:p>
            <a:pPr>
              <a:lnSpc>
                <a:spcPct val="140000"/>
              </a:lnSpc>
            </a:pPr>
            <a:endParaRPr lang="en-US" sz="1400" dirty="0">
              <a:solidFill>
                <a:srgbClr val="49525F"/>
              </a:solidFill>
              <a:latin typeface="Helvetica Neue Light"/>
              <a:cs typeface="Helvetica Neue Light"/>
            </a:endParaRPr>
          </a:p>
          <a:p>
            <a:pPr>
              <a:lnSpc>
                <a:spcPct val="140000"/>
              </a:lnSpc>
            </a:pPr>
            <a:endParaRPr lang="en-US" sz="1400" dirty="0">
              <a:solidFill>
                <a:srgbClr val="49525F"/>
              </a:solidFill>
              <a:latin typeface="Helvetica Neue Light"/>
              <a:cs typeface="Helvetica Neue Light"/>
            </a:endParaRPr>
          </a:p>
        </p:txBody>
      </p:sp>
    </p:spTree>
    <p:extLst>
      <p:ext uri="{BB962C8B-B14F-4D97-AF65-F5344CB8AC3E}">
        <p14:creationId xmlns:p14="http://schemas.microsoft.com/office/powerpoint/2010/main" val="415622068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16857" y="2097468"/>
            <a:ext cx="3812194" cy="608808"/>
          </a:xfrm>
        </p:spPr>
        <p:txBody>
          <a:bodyPr/>
          <a:lstStyle/>
          <a:p>
            <a:pPr>
              <a:lnSpc>
                <a:spcPct val="120000"/>
              </a:lnSpc>
            </a:pPr>
            <a:r>
              <a:rPr lang="en-US" sz="1600" dirty="0">
                <a:solidFill>
                  <a:srgbClr val="3D93DF"/>
                </a:solidFill>
              </a:rPr>
              <a:t>The Value </a:t>
            </a:r>
            <a:r>
              <a:rPr lang="en-US" sz="1600" dirty="0" smtClean="0">
                <a:solidFill>
                  <a:srgbClr val="3D93DF"/>
                </a:solidFill>
              </a:rPr>
              <a:t>Proposition</a:t>
            </a:r>
            <a:endParaRPr lang="en-US" sz="1600" dirty="0">
              <a:solidFill>
                <a:srgbClr val="3D93DF"/>
              </a:solidFill>
            </a:endParaRPr>
          </a:p>
          <a:p>
            <a:pPr>
              <a:lnSpc>
                <a:spcPct val="120000"/>
              </a:lnSpc>
            </a:pPr>
            <a:r>
              <a:rPr lang="en-US" dirty="0">
                <a:solidFill>
                  <a:srgbClr val="444A55"/>
                </a:solidFill>
              </a:rPr>
              <a:t>Describe Content </a:t>
            </a:r>
            <a:r>
              <a:rPr lang="en-US" dirty="0" smtClean="0">
                <a:solidFill>
                  <a:srgbClr val="444A55"/>
                </a:solidFill>
              </a:rPr>
              <a:t>and</a:t>
            </a:r>
          </a:p>
          <a:p>
            <a:pPr>
              <a:lnSpc>
                <a:spcPct val="120000"/>
              </a:lnSpc>
            </a:pPr>
            <a:r>
              <a:rPr lang="en-US" dirty="0" smtClean="0">
                <a:solidFill>
                  <a:srgbClr val="444A55"/>
                </a:solidFill>
              </a:rPr>
              <a:t>App </a:t>
            </a:r>
            <a:r>
              <a:rPr lang="en-US" dirty="0">
                <a:solidFill>
                  <a:srgbClr val="444A55"/>
                </a:solidFill>
              </a:rPr>
              <a:t>Behavior for Search</a:t>
            </a:r>
          </a:p>
        </p:txBody>
      </p:sp>
      <p:sp>
        <p:nvSpPr>
          <p:cNvPr id="6" name="TextBox 5"/>
          <p:cNvSpPr txBox="1"/>
          <p:nvPr/>
        </p:nvSpPr>
        <p:spPr>
          <a:xfrm>
            <a:off x="4334743" y="1759798"/>
            <a:ext cx="4228474" cy="1284454"/>
          </a:xfrm>
          <a:prstGeom prst="rect">
            <a:avLst/>
          </a:prstGeom>
          <a:noFill/>
        </p:spPr>
        <p:txBody>
          <a:bodyPr wrap="square" rtlCol="0">
            <a:spAutoFit/>
          </a:bodyPr>
          <a:lstStyle/>
          <a:p>
            <a:pPr marL="285750" indent="-285750">
              <a:lnSpc>
                <a:spcPct val="140000"/>
              </a:lnSpc>
              <a:buFont typeface="Arial"/>
              <a:buChar char="•"/>
            </a:pPr>
            <a:r>
              <a:rPr lang="en-US" sz="1400" dirty="0">
                <a:solidFill>
                  <a:srgbClr val="49525F"/>
                </a:solidFill>
                <a:latin typeface="Helvetica Neue Light"/>
                <a:cs typeface="Helvetica Neue Light"/>
              </a:rPr>
              <a:t>In combination, semantic data and mobile deep linking facilitates </a:t>
            </a:r>
            <a:r>
              <a:rPr lang="en-US" sz="1400" dirty="0">
                <a:solidFill>
                  <a:srgbClr val="3D93DF"/>
                </a:solidFill>
                <a:latin typeface="Helvetica Neue Light"/>
                <a:cs typeface="Helvetica Neue Light"/>
              </a:rPr>
              <a:t>content acquisition</a:t>
            </a:r>
            <a:r>
              <a:rPr lang="en-US" sz="1400" dirty="0">
                <a:solidFill>
                  <a:srgbClr val="49525F"/>
                </a:solidFill>
                <a:latin typeface="Helvetica Neue Light"/>
                <a:cs typeface="Helvetica Neue Light"/>
              </a:rPr>
              <a:t>, which enables users to </a:t>
            </a:r>
            <a:r>
              <a:rPr lang="en-US" sz="1400" dirty="0">
                <a:solidFill>
                  <a:srgbClr val="3D93DF"/>
                </a:solidFill>
                <a:latin typeface="Helvetica Neue Light"/>
                <a:cs typeface="Helvetica Neue Light"/>
              </a:rPr>
              <a:t>discover </a:t>
            </a:r>
            <a:r>
              <a:rPr lang="en-US" sz="1400" dirty="0" smtClean="0">
                <a:solidFill>
                  <a:srgbClr val="3D93DF"/>
                </a:solidFill>
                <a:latin typeface="Helvetica Neue Light"/>
                <a:cs typeface="Helvetica Neue Light"/>
              </a:rPr>
              <a:t>and engage </a:t>
            </a:r>
            <a:r>
              <a:rPr lang="en-US" sz="1400" dirty="0">
                <a:solidFill>
                  <a:srgbClr val="3D93DF"/>
                </a:solidFill>
                <a:latin typeface="Helvetica Neue Light"/>
                <a:cs typeface="Helvetica Neue Light"/>
              </a:rPr>
              <a:t>with your apps</a:t>
            </a:r>
            <a:r>
              <a:rPr lang="en-US" sz="1400" dirty="0">
                <a:solidFill>
                  <a:srgbClr val="49525F"/>
                </a:solidFill>
                <a:latin typeface="Helvetica Neue Light"/>
                <a:cs typeface="Helvetica Neue Light"/>
              </a:rPr>
              <a:t> more easily and more often.</a:t>
            </a:r>
            <a:endParaRPr lang="en-US" sz="1400" dirty="0">
              <a:solidFill>
                <a:srgbClr val="49525F"/>
              </a:solidFill>
              <a:latin typeface="Helvetica Neue Light"/>
              <a:cs typeface="Helvetica Neue Light"/>
            </a:endParaRPr>
          </a:p>
        </p:txBody>
      </p:sp>
    </p:spTree>
    <p:extLst>
      <p:ext uri="{BB962C8B-B14F-4D97-AF65-F5344CB8AC3E}">
        <p14:creationId xmlns:p14="http://schemas.microsoft.com/office/powerpoint/2010/main" val="40650569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1622754"/>
            <a:ext cx="7910288" cy="608808"/>
          </a:xfrm>
        </p:spPr>
        <p:txBody>
          <a:bodyPr/>
          <a:lstStyle/>
          <a:p>
            <a:r>
              <a:rPr lang="en-US" dirty="0" smtClean="0">
                <a:solidFill>
                  <a:srgbClr val="3D93DF"/>
                </a:solidFill>
              </a:rPr>
              <a:t>Example: Action Modeling</a:t>
            </a:r>
            <a:endParaRPr lang="en-US" dirty="0">
              <a:solidFill>
                <a:srgbClr val="3D93DF"/>
              </a:solidFill>
            </a:endParaRPr>
          </a:p>
        </p:txBody>
      </p:sp>
      <p:sp>
        <p:nvSpPr>
          <p:cNvPr id="4" name="TextBox 3"/>
          <p:cNvSpPr txBox="1"/>
          <p:nvPr/>
        </p:nvSpPr>
        <p:spPr>
          <a:xfrm>
            <a:off x="616858" y="2161808"/>
            <a:ext cx="4113444" cy="2016962"/>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Google utilizes the </a:t>
            </a:r>
            <a:r>
              <a:rPr lang="en-US" sz="1600" dirty="0" err="1">
                <a:solidFill>
                  <a:srgbClr val="49525F"/>
                </a:solidFill>
                <a:latin typeface="Helvetica Neue Light"/>
                <a:cs typeface="Helvetica Neue Light"/>
              </a:rPr>
              <a:t>ViewAction</a:t>
            </a:r>
            <a:r>
              <a:rPr lang="en-US" sz="1600" dirty="0">
                <a:solidFill>
                  <a:srgbClr val="49525F"/>
                </a:solidFill>
                <a:latin typeface="Helvetica Neue Light"/>
                <a:cs typeface="Helvetica Neue Light"/>
              </a:rPr>
              <a:t> in the App Indexing standard to show other methods for viewing the current state</a:t>
            </a:r>
            <a:r>
              <a:rPr lang="en-US" sz="1600" dirty="0" smtClean="0">
                <a:solidFill>
                  <a:srgbClr val="49525F"/>
                </a:solidFill>
                <a:latin typeface="Helvetica Neue Light"/>
                <a:cs typeface="Helvetica Neue Light"/>
              </a:rPr>
              <a:t>.</a:t>
            </a:r>
            <a:endParaRPr lang="en-US" sz="1400" dirty="0">
              <a:solidFill>
                <a:srgbClr val="49525F"/>
              </a:solidFill>
              <a:latin typeface="Helvetica Neue Light"/>
              <a:cs typeface="Helvetica Neue Light"/>
            </a:endParaRPr>
          </a:p>
          <a:p>
            <a:pPr>
              <a:lnSpc>
                <a:spcPct val="140000"/>
              </a:lnSpc>
            </a:pPr>
            <a:endParaRPr lang="en-US" sz="1400" dirty="0">
              <a:solidFill>
                <a:srgbClr val="49525F"/>
              </a:solidFill>
              <a:latin typeface="Helvetica Neue Light"/>
              <a:cs typeface="Helvetica Neue Light"/>
            </a:endParaRPr>
          </a:p>
          <a:p>
            <a:pPr>
              <a:lnSpc>
                <a:spcPct val="140000"/>
              </a:lnSpc>
            </a:pPr>
            <a:endParaRPr lang="en-US" sz="1400" dirty="0">
              <a:solidFill>
                <a:srgbClr val="49525F"/>
              </a:solidFill>
              <a:latin typeface="Helvetica Neue Light"/>
              <a:cs typeface="Helvetica Neue Light"/>
            </a:endParaRPr>
          </a:p>
          <a:p>
            <a:pPr>
              <a:lnSpc>
                <a:spcPct val="140000"/>
              </a:lnSpc>
            </a:pPr>
            <a:endParaRPr lang="en-US" sz="1400" dirty="0">
              <a:solidFill>
                <a:srgbClr val="49525F"/>
              </a:solidFill>
              <a:latin typeface="Helvetica Neue Light"/>
              <a:cs typeface="Helvetica Neue Light"/>
            </a:endParaRPr>
          </a:p>
        </p:txBody>
      </p:sp>
      <p:pic>
        <p:nvPicPr>
          <p:cNvPr id="5" name="Picture 4"/>
          <p:cNvPicPr>
            <a:picLocks noChangeAspect="1"/>
          </p:cNvPicPr>
          <p:nvPr/>
        </p:nvPicPr>
        <p:blipFill>
          <a:blip r:embed="rId3"/>
          <a:stretch>
            <a:fillRect/>
          </a:stretch>
        </p:blipFill>
        <p:spPr>
          <a:xfrm>
            <a:off x="4801648" y="517298"/>
            <a:ext cx="4073910" cy="3693103"/>
          </a:xfrm>
          <a:prstGeom prst="rect">
            <a:avLst/>
          </a:prstGeom>
          <a:ln>
            <a:solidFill>
              <a:schemeClr val="bg1">
                <a:lumMod val="85000"/>
              </a:schemeClr>
            </a:solidFill>
          </a:ln>
        </p:spPr>
      </p:pic>
    </p:spTree>
    <p:extLst>
      <p:ext uri="{BB962C8B-B14F-4D97-AF65-F5344CB8AC3E}">
        <p14:creationId xmlns:p14="http://schemas.microsoft.com/office/powerpoint/2010/main" val="7447485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6857" y="1273064"/>
            <a:ext cx="7910288" cy="3867725"/>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Intent objects feature a simple, flat list of standard Actions. </a:t>
            </a:r>
          </a:p>
          <a:p>
            <a:pPr>
              <a:lnSpc>
                <a:spcPct val="140000"/>
              </a:lnSpc>
            </a:pPr>
            <a:endParaRPr lang="en-US" sz="1600" dirty="0">
              <a:solidFill>
                <a:srgbClr val="49525F"/>
              </a:solidFill>
              <a:latin typeface="Helvetica Neue Light"/>
              <a:cs typeface="Helvetica Neue Light"/>
            </a:endParaRPr>
          </a:p>
          <a:p>
            <a:pPr>
              <a:lnSpc>
                <a:spcPct val="140000"/>
              </a:lnSpc>
            </a:pPr>
            <a:r>
              <a:rPr lang="en-US" sz="1600" dirty="0">
                <a:solidFill>
                  <a:srgbClr val="49525F"/>
                </a:solidFill>
                <a:latin typeface="Helvetica Neue Light"/>
                <a:cs typeface="Helvetica Neue Light"/>
              </a:rPr>
              <a:t>Some examples:</a:t>
            </a:r>
          </a:p>
          <a:p>
            <a:pPr marL="742950" lvl="1" indent="-285750">
              <a:lnSpc>
                <a:spcPct val="140000"/>
              </a:lnSpc>
              <a:buFont typeface="Arial"/>
              <a:buChar char="•"/>
            </a:pPr>
            <a:r>
              <a:rPr lang="en-US" sz="1600" dirty="0">
                <a:solidFill>
                  <a:srgbClr val="49525F"/>
                </a:solidFill>
                <a:latin typeface="Helvetica Neue Light"/>
                <a:cs typeface="Helvetica Neue Light"/>
              </a:rPr>
              <a:t>ACTION_EDIT</a:t>
            </a:r>
          </a:p>
          <a:p>
            <a:pPr marL="742950" lvl="1" indent="-285750">
              <a:lnSpc>
                <a:spcPct val="140000"/>
              </a:lnSpc>
              <a:buFont typeface="Arial"/>
              <a:buChar char="•"/>
            </a:pPr>
            <a:r>
              <a:rPr lang="en-US" sz="1600" dirty="0">
                <a:solidFill>
                  <a:srgbClr val="49525F"/>
                </a:solidFill>
                <a:latin typeface="Helvetica Neue Light"/>
                <a:cs typeface="Helvetica Neue Light"/>
              </a:rPr>
              <a:t>ACTION_SEARCH</a:t>
            </a:r>
          </a:p>
          <a:p>
            <a:pPr marL="742950" lvl="1" indent="-285750">
              <a:lnSpc>
                <a:spcPct val="140000"/>
              </a:lnSpc>
              <a:buFont typeface="Arial"/>
              <a:buChar char="•"/>
            </a:pPr>
            <a:r>
              <a:rPr lang="en-US" sz="1600" dirty="0">
                <a:solidFill>
                  <a:srgbClr val="49525F"/>
                </a:solidFill>
                <a:latin typeface="Helvetica Neue Light"/>
                <a:cs typeface="Helvetica Neue Light"/>
              </a:rPr>
              <a:t>ACTION_CALL</a:t>
            </a:r>
          </a:p>
          <a:p>
            <a:pPr marL="742950" lvl="1" indent="-285750">
              <a:lnSpc>
                <a:spcPct val="140000"/>
              </a:lnSpc>
              <a:buFont typeface="Arial"/>
              <a:buChar char="•"/>
            </a:pPr>
            <a:r>
              <a:rPr lang="en-US" sz="1600" dirty="0">
                <a:solidFill>
                  <a:srgbClr val="49525F"/>
                </a:solidFill>
                <a:latin typeface="Helvetica Neue Light"/>
                <a:cs typeface="Helvetica Neue Light"/>
              </a:rPr>
              <a:t>ACTION_VIEW</a:t>
            </a: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p:txBody>
      </p:sp>
      <p:sp>
        <p:nvSpPr>
          <p:cNvPr id="7" name="Text Placeholder 2"/>
          <p:cNvSpPr>
            <a:spLocks noGrp="1"/>
          </p:cNvSpPr>
          <p:nvPr>
            <p:ph type="body" sz="quarter" idx="10"/>
          </p:nvPr>
        </p:nvSpPr>
        <p:spPr>
          <a:xfrm>
            <a:off x="616857" y="620744"/>
            <a:ext cx="7910288" cy="608808"/>
          </a:xfrm>
        </p:spPr>
        <p:txBody>
          <a:bodyPr/>
          <a:lstStyle/>
          <a:p>
            <a:r>
              <a:rPr lang="en-US" dirty="0">
                <a:solidFill>
                  <a:srgbClr val="3D93DF"/>
                </a:solidFill>
              </a:rPr>
              <a:t>Example: Action Modeling</a:t>
            </a:r>
            <a:endParaRPr lang="en-US" dirty="0">
              <a:solidFill>
                <a:srgbClr val="3D93DF"/>
              </a:solidFill>
            </a:endParaRPr>
          </a:p>
        </p:txBody>
      </p:sp>
    </p:spTree>
    <p:extLst>
      <p:ext uri="{BB962C8B-B14F-4D97-AF65-F5344CB8AC3E}">
        <p14:creationId xmlns:p14="http://schemas.microsoft.com/office/powerpoint/2010/main" val="306684401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6857" y="1273064"/>
            <a:ext cx="6398573" cy="1110047"/>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Search products focused on helping users to perform more real-life actions will benefit greatly from developers publishing more semantic data about what actions their apps perform.</a:t>
            </a:r>
            <a:endParaRPr lang="en-US" sz="1600" dirty="0">
              <a:solidFill>
                <a:srgbClr val="49525F"/>
              </a:solidFill>
              <a:latin typeface="Helvetica Neue Light"/>
              <a:cs typeface="Helvetica Neue Light"/>
            </a:endParaRPr>
          </a:p>
        </p:txBody>
      </p:sp>
      <p:sp>
        <p:nvSpPr>
          <p:cNvPr id="7" name="Text Placeholder 2"/>
          <p:cNvSpPr>
            <a:spLocks noGrp="1"/>
          </p:cNvSpPr>
          <p:nvPr>
            <p:ph type="body" sz="quarter" idx="10"/>
          </p:nvPr>
        </p:nvSpPr>
        <p:spPr>
          <a:xfrm>
            <a:off x="616857" y="620744"/>
            <a:ext cx="7910288" cy="608808"/>
          </a:xfrm>
        </p:spPr>
        <p:txBody>
          <a:bodyPr/>
          <a:lstStyle/>
          <a:p>
            <a:r>
              <a:rPr lang="en-US" dirty="0">
                <a:solidFill>
                  <a:srgbClr val="3D93DF"/>
                </a:solidFill>
              </a:rPr>
              <a:t>Relevance: Action Modeling</a:t>
            </a:r>
            <a:endParaRPr lang="en-US" dirty="0">
              <a:solidFill>
                <a:srgbClr val="3D93DF"/>
              </a:solidFill>
            </a:endParaRPr>
          </a:p>
        </p:txBody>
      </p:sp>
    </p:spTree>
    <p:extLst>
      <p:ext uri="{BB962C8B-B14F-4D97-AF65-F5344CB8AC3E}">
        <p14:creationId xmlns:p14="http://schemas.microsoft.com/office/powerpoint/2010/main" val="230518312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6857" y="1273064"/>
            <a:ext cx="6398573" cy="1799467"/>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Expressing simple types and common properties goes a long way to improving the recall of content in search environments.</a:t>
            </a: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p:txBody>
      </p:sp>
      <p:sp>
        <p:nvSpPr>
          <p:cNvPr id="7" name="Text Placeholder 2"/>
          <p:cNvSpPr>
            <a:spLocks noGrp="1"/>
          </p:cNvSpPr>
          <p:nvPr>
            <p:ph type="body" sz="quarter" idx="10"/>
          </p:nvPr>
        </p:nvSpPr>
        <p:spPr>
          <a:xfrm>
            <a:off x="616857" y="620744"/>
            <a:ext cx="7910288" cy="608808"/>
          </a:xfrm>
        </p:spPr>
        <p:txBody>
          <a:bodyPr/>
          <a:lstStyle/>
          <a:p>
            <a:r>
              <a:rPr lang="en-US" dirty="0">
                <a:solidFill>
                  <a:srgbClr val="3D93DF"/>
                </a:solidFill>
              </a:rPr>
              <a:t>Relevance: Ease of Content Acquisition</a:t>
            </a:r>
            <a:endParaRPr lang="en-US" dirty="0">
              <a:solidFill>
                <a:srgbClr val="3D93DF"/>
              </a:solidFill>
            </a:endParaRPr>
          </a:p>
        </p:txBody>
      </p:sp>
      <p:pic>
        <p:nvPicPr>
          <p:cNvPr id="4" name="Picture 3"/>
          <p:cNvPicPr>
            <a:picLocks noChangeAspect="1"/>
          </p:cNvPicPr>
          <p:nvPr/>
        </p:nvPicPr>
        <p:blipFill>
          <a:blip r:embed="rId3"/>
          <a:stretch>
            <a:fillRect/>
          </a:stretch>
        </p:blipFill>
        <p:spPr>
          <a:xfrm>
            <a:off x="616857" y="2430951"/>
            <a:ext cx="6115994" cy="1283159"/>
          </a:xfrm>
          <a:prstGeom prst="rect">
            <a:avLst/>
          </a:prstGeom>
          <a:ln>
            <a:solidFill>
              <a:srgbClr val="D9D9D9"/>
            </a:solidFill>
          </a:ln>
        </p:spPr>
      </p:pic>
    </p:spTree>
    <p:extLst>
      <p:ext uri="{BB962C8B-B14F-4D97-AF65-F5344CB8AC3E}">
        <p14:creationId xmlns:p14="http://schemas.microsoft.com/office/powerpoint/2010/main" val="51847889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2"/>
          <p:cNvSpPr>
            <a:spLocks noGrp="1"/>
          </p:cNvSpPr>
          <p:nvPr>
            <p:ph type="body" sz="quarter" idx="10"/>
          </p:nvPr>
        </p:nvSpPr>
        <p:spPr>
          <a:xfrm>
            <a:off x="616857" y="314476"/>
            <a:ext cx="7910288" cy="608808"/>
          </a:xfrm>
        </p:spPr>
        <p:txBody>
          <a:bodyPr/>
          <a:lstStyle/>
          <a:p>
            <a:r>
              <a:rPr lang="en-US" dirty="0">
                <a:solidFill>
                  <a:srgbClr val="3D93DF"/>
                </a:solidFill>
              </a:rPr>
              <a:t>Relevance: Quality and Accuracy</a:t>
            </a:r>
          </a:p>
        </p:txBody>
      </p:sp>
      <p:sp>
        <p:nvSpPr>
          <p:cNvPr id="4" name="TextBox 3"/>
          <p:cNvSpPr txBox="1"/>
          <p:nvPr/>
        </p:nvSpPr>
        <p:spPr>
          <a:xfrm>
            <a:off x="616857" y="853530"/>
            <a:ext cx="6096888" cy="3996992"/>
          </a:xfrm>
          <a:prstGeom prst="rect">
            <a:avLst/>
          </a:prstGeom>
          <a:noFill/>
        </p:spPr>
        <p:txBody>
          <a:bodyPr wrap="square" rtlCol="0">
            <a:spAutoFit/>
          </a:bodyPr>
          <a:lstStyle/>
          <a:p>
            <a:pPr>
              <a:lnSpc>
                <a:spcPct val="140000"/>
              </a:lnSpc>
            </a:pPr>
            <a:r>
              <a:rPr lang="en-US" sz="1600" dirty="0">
                <a:solidFill>
                  <a:srgbClr val="49525F"/>
                </a:solidFill>
                <a:latin typeface="Helvetica Neue Light"/>
                <a:cs typeface="Helvetica Neue Light"/>
              </a:rPr>
              <a:t>Implementing structured data correctly is publically listed by Apple as a positive ranking feature for App Search.</a:t>
            </a:r>
          </a:p>
          <a:p>
            <a:pPr>
              <a:lnSpc>
                <a:spcPct val="140000"/>
              </a:lnSpc>
            </a:pPr>
            <a:endParaRPr lang="en-US" sz="1600" dirty="0">
              <a:solidFill>
                <a:srgbClr val="49525F"/>
              </a:solidFill>
              <a:latin typeface="Helvetica Neue Light"/>
              <a:cs typeface="Helvetica Neue Light"/>
            </a:endParaRPr>
          </a:p>
          <a:p>
            <a:pPr>
              <a:lnSpc>
                <a:spcPct val="140000"/>
              </a:lnSpc>
            </a:pPr>
            <a:r>
              <a:rPr lang="en-US" sz="1600" dirty="0">
                <a:solidFill>
                  <a:srgbClr val="49525F"/>
                </a:solidFill>
                <a:latin typeface="Helvetica Neue Light"/>
                <a:cs typeface="Helvetica Neue Light"/>
              </a:rPr>
              <a:t>Google published an interesting paper on Knowledge-based trust:</a:t>
            </a:r>
          </a:p>
          <a:p>
            <a:pPr>
              <a:lnSpc>
                <a:spcPct val="140000"/>
              </a:lnSpc>
            </a:pPr>
            <a:endParaRPr lang="en-US" sz="1600" dirty="0">
              <a:solidFill>
                <a:srgbClr val="49525F"/>
              </a:solidFill>
              <a:latin typeface="Helvetica Neue Light"/>
              <a:cs typeface="Helvetica Neue Light"/>
            </a:endParaRPr>
          </a:p>
          <a:p>
            <a:pPr>
              <a:lnSpc>
                <a:spcPct val="140000"/>
              </a:lnSpc>
            </a:pPr>
            <a:r>
              <a:rPr lang="en-US" sz="1400" dirty="0">
                <a:solidFill>
                  <a:srgbClr val="49525F"/>
                </a:solidFill>
                <a:latin typeface="Helvetica Neue Light"/>
                <a:cs typeface="Helvetica Neue Light"/>
              </a:rPr>
              <a:t>“The quality of web sources has been traditionally evaluated using exogenous signals such as the hyperlink structure of the graph. We propose a new approach that relies on endogenous signals, namely, the correctness of factual information provided by the source. A source that has few false facts is considered to be trustworthy. “</a:t>
            </a:r>
          </a:p>
          <a:p>
            <a:pPr>
              <a:lnSpc>
                <a:spcPct val="140000"/>
              </a:lnSpc>
            </a:pPr>
            <a:endParaRPr lang="en-US" sz="1600" dirty="0">
              <a:solidFill>
                <a:srgbClr val="49525F"/>
              </a:solidFill>
              <a:latin typeface="Helvetica Neue Light"/>
              <a:cs typeface="Helvetica Neue Light"/>
            </a:endParaRPr>
          </a:p>
          <a:p>
            <a:pPr>
              <a:lnSpc>
                <a:spcPct val="140000"/>
              </a:lnSpc>
            </a:pPr>
            <a:endParaRPr lang="en-US" sz="1600" dirty="0">
              <a:solidFill>
                <a:srgbClr val="49525F"/>
              </a:solidFill>
              <a:latin typeface="Helvetica Neue Light"/>
              <a:cs typeface="Helvetica Neue Light"/>
            </a:endParaRPr>
          </a:p>
        </p:txBody>
      </p:sp>
    </p:spTree>
    <p:extLst>
      <p:ext uri="{BB962C8B-B14F-4D97-AF65-F5344CB8AC3E}">
        <p14:creationId xmlns:p14="http://schemas.microsoft.com/office/powerpoint/2010/main" val="5999537"/>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6857" y="1273064"/>
            <a:ext cx="6398573" cy="2144177"/>
          </a:xfrm>
          <a:prstGeom prst="rect">
            <a:avLst/>
          </a:prstGeom>
          <a:noFill/>
        </p:spPr>
        <p:txBody>
          <a:bodyPr wrap="square" rtlCol="0">
            <a:spAutoFit/>
          </a:bodyPr>
          <a:lstStyle/>
          <a:p>
            <a:pPr marL="285750" indent="-285750">
              <a:lnSpc>
                <a:spcPct val="140000"/>
              </a:lnSpc>
              <a:buFont typeface="Arial"/>
              <a:buChar char="•"/>
            </a:pPr>
            <a:r>
              <a:rPr lang="en-US" sz="1600" dirty="0">
                <a:solidFill>
                  <a:srgbClr val="49525F"/>
                </a:solidFill>
                <a:latin typeface="Helvetica Neue Light"/>
                <a:cs typeface="Helvetica Neue Light"/>
              </a:rPr>
              <a:t>Effective Deep Linking with semantic data helps other apps identify states and direct users to the most relevant states of your App.</a:t>
            </a:r>
          </a:p>
          <a:p>
            <a:pPr marL="285750" indent="-285750">
              <a:lnSpc>
                <a:spcPct val="140000"/>
              </a:lnSpc>
              <a:buFont typeface="Arial"/>
              <a:buChar char="•"/>
            </a:pPr>
            <a:endParaRPr lang="en-US" sz="1600" dirty="0">
              <a:solidFill>
                <a:srgbClr val="49525F"/>
              </a:solidFill>
              <a:latin typeface="Helvetica Neue Light"/>
              <a:cs typeface="Helvetica Neue Light"/>
            </a:endParaRPr>
          </a:p>
          <a:p>
            <a:pPr marL="285750" indent="-285750">
              <a:lnSpc>
                <a:spcPct val="140000"/>
              </a:lnSpc>
              <a:buFont typeface="Arial"/>
              <a:buChar char="•"/>
            </a:pPr>
            <a:r>
              <a:rPr lang="en-US" sz="1600" dirty="0">
                <a:solidFill>
                  <a:srgbClr val="49525F"/>
                </a:solidFill>
                <a:latin typeface="Helvetica Neue Light"/>
                <a:cs typeface="Helvetica Neue Light"/>
              </a:rPr>
              <a:t>Semantic data helps search engines and other products know more about your content, how to present it and when it’s relevant to their users.</a:t>
            </a:r>
            <a:endParaRPr lang="en-US" sz="1600" dirty="0">
              <a:solidFill>
                <a:srgbClr val="49525F"/>
              </a:solidFill>
              <a:latin typeface="Helvetica Neue Light"/>
              <a:cs typeface="Helvetica Neue Light"/>
            </a:endParaRPr>
          </a:p>
        </p:txBody>
      </p:sp>
      <p:sp>
        <p:nvSpPr>
          <p:cNvPr id="7" name="Text Placeholder 2"/>
          <p:cNvSpPr>
            <a:spLocks noGrp="1"/>
          </p:cNvSpPr>
          <p:nvPr>
            <p:ph type="body" sz="quarter" idx="10"/>
          </p:nvPr>
        </p:nvSpPr>
        <p:spPr>
          <a:xfrm>
            <a:off x="616857" y="620744"/>
            <a:ext cx="7910288" cy="608808"/>
          </a:xfrm>
        </p:spPr>
        <p:txBody>
          <a:bodyPr/>
          <a:lstStyle/>
          <a:p>
            <a:r>
              <a:rPr lang="en-US" dirty="0">
                <a:solidFill>
                  <a:srgbClr val="3D93DF"/>
                </a:solidFill>
              </a:rPr>
              <a:t>Describing Content and App Behavior leads to better UX</a:t>
            </a:r>
            <a:endParaRPr lang="en-US" dirty="0">
              <a:solidFill>
                <a:srgbClr val="3D93DF"/>
              </a:solidFill>
            </a:endParaRPr>
          </a:p>
        </p:txBody>
      </p:sp>
    </p:spTree>
    <p:extLst>
      <p:ext uri="{BB962C8B-B14F-4D97-AF65-F5344CB8AC3E}">
        <p14:creationId xmlns:p14="http://schemas.microsoft.com/office/powerpoint/2010/main" val="4223042754"/>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457200" y="2975652"/>
            <a:ext cx="8229600" cy="762000"/>
          </a:xfrm>
          <a:prstGeom prst="rect">
            <a:avLst/>
          </a:prstGeom>
        </p:spPr>
        <p:txBody>
          <a:bodyPr anchor="ctr">
            <a:normAutofit/>
          </a:bodyPr>
          <a:lstStyle>
            <a:lvl1pPr algn="ctr" defTabSz="457200" rtl="0" eaLnBrk="1" latinLnBrk="0" hangingPunct="1">
              <a:spcBef>
                <a:spcPct val="0"/>
              </a:spcBef>
              <a:buNone/>
              <a:defRPr sz="2000" b="0" i="0" kern="1200" baseline="0">
                <a:solidFill>
                  <a:srgbClr val="5B6573"/>
                </a:solidFill>
                <a:latin typeface="Helvetica Neue Light"/>
                <a:ea typeface="+mj-ea"/>
                <a:cs typeface="Helvetica Neue Light"/>
              </a:defRPr>
            </a:lvl1pPr>
          </a:lstStyle>
          <a:p>
            <a:r>
              <a:rPr lang="en-US" sz="2400" dirty="0" smtClean="0">
                <a:solidFill>
                  <a:schemeClr val="tx1"/>
                </a:solidFill>
                <a:hlinkClick r:id="rId2"/>
              </a:rPr>
              <a:t>eventmobi.com/adcboston</a:t>
            </a:r>
            <a:r>
              <a:rPr lang="en-US" sz="2400" dirty="0" smtClean="0">
                <a:solidFill>
                  <a:schemeClr val="tx1"/>
                </a:solidFill>
              </a:rPr>
              <a:t> </a:t>
            </a:r>
            <a:endParaRPr lang="en-US" sz="2400" dirty="0">
              <a:solidFill>
                <a:schemeClr val="tx1"/>
              </a:solidFill>
            </a:endParaRPr>
          </a:p>
        </p:txBody>
      </p:sp>
      <p:sp>
        <p:nvSpPr>
          <p:cNvPr id="4" name="Text Placeholder 2"/>
          <p:cNvSpPr txBox="1">
            <a:spLocks/>
          </p:cNvSpPr>
          <p:nvPr/>
        </p:nvSpPr>
        <p:spPr>
          <a:xfrm>
            <a:off x="1438532" y="2054768"/>
            <a:ext cx="6266936" cy="849210"/>
          </a:xfrm>
          <a:prstGeom prst="rect">
            <a:avLst/>
          </a:prstGeom>
        </p:spPr>
        <p:txBody>
          <a:bodyPr/>
          <a:lstStyle>
            <a:lvl1pPr marL="342900" indent="-34290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1pPr>
            <a:lvl2pPr marL="628650" indent="-17145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2pPr>
            <a:lvl3pPr marL="1143000" indent="-22860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3pPr>
            <a:lvl4pPr marL="1543050" indent="-17145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4pPr>
            <a:lvl5pPr marL="2000250" indent="-171450" algn="l" defTabSz="457200" rtl="0" eaLnBrk="1" latinLnBrk="0" hangingPunct="1">
              <a:lnSpc>
                <a:spcPct val="140000"/>
              </a:lnSpc>
              <a:spcBef>
                <a:spcPct val="20000"/>
              </a:spcBef>
              <a:buFont typeface="Arial"/>
              <a:buChar char="•"/>
              <a:defRPr sz="1200" b="0" i="0" kern="1200">
                <a:solidFill>
                  <a:srgbClr val="71A3B9"/>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lnSpc>
                <a:spcPct val="120000"/>
              </a:lnSpc>
              <a:buNone/>
            </a:pPr>
            <a:r>
              <a:rPr lang="en-US" sz="1600" dirty="0" smtClean="0">
                <a:solidFill>
                  <a:srgbClr val="49525F"/>
                </a:solidFill>
              </a:rPr>
              <a:t>Please take a moment to fill out the class feedback form via the app.</a:t>
            </a:r>
          </a:p>
          <a:p>
            <a:pPr marL="0" indent="0" algn="ctr">
              <a:lnSpc>
                <a:spcPct val="120000"/>
              </a:lnSpc>
              <a:buNone/>
            </a:pPr>
            <a:r>
              <a:rPr lang="en-US" sz="1600" dirty="0" smtClean="0">
                <a:solidFill>
                  <a:srgbClr val="49525F"/>
                </a:solidFill>
              </a:rPr>
              <a:t>Paper feedback forms are also available in the back of the room.</a:t>
            </a:r>
            <a:endParaRPr lang="en-US" sz="1600" dirty="0">
              <a:solidFill>
                <a:srgbClr val="49525F"/>
              </a:solidFill>
            </a:endParaRPr>
          </a:p>
        </p:txBody>
      </p:sp>
      <p:pic>
        <p:nvPicPr>
          <p:cNvPr id="5" name="Picture 4" descr="ADCLogo_large.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75287" y="1249465"/>
            <a:ext cx="2568026" cy="671000"/>
          </a:xfrm>
          <a:prstGeom prst="rect">
            <a:avLst/>
          </a:prstGeom>
        </p:spPr>
      </p:pic>
    </p:spTree>
    <p:extLst>
      <p:ext uri="{BB962C8B-B14F-4D97-AF65-F5344CB8AC3E}">
        <p14:creationId xmlns:p14="http://schemas.microsoft.com/office/powerpoint/2010/main" val="327036650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5744" y="1993444"/>
            <a:ext cx="8652512" cy="1156612"/>
          </a:xfrm>
        </p:spPr>
        <p:txBody>
          <a:bodyPr/>
          <a:lstStyle/>
          <a:p>
            <a:pPr marL="0" indent="0" algn="ctr">
              <a:buNone/>
            </a:pPr>
            <a:r>
              <a:rPr lang="en-US" sz="2400" dirty="0" smtClean="0">
                <a:solidFill>
                  <a:srgbClr val="49525F"/>
                </a:solidFill>
              </a:rPr>
              <a:t>Additional Resources</a:t>
            </a:r>
            <a:endParaRPr lang="en-US" sz="2400" dirty="0">
              <a:solidFill>
                <a:srgbClr val="49525F"/>
              </a:solidFill>
            </a:endParaRPr>
          </a:p>
        </p:txBody>
      </p:sp>
    </p:spTree>
    <p:extLst>
      <p:ext uri="{BB962C8B-B14F-4D97-AF65-F5344CB8AC3E}">
        <p14:creationId xmlns:p14="http://schemas.microsoft.com/office/powerpoint/2010/main" val="34731138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16857" y="1273064"/>
            <a:ext cx="6398573" cy="810478"/>
          </a:xfrm>
          <a:prstGeom prst="rect">
            <a:avLst/>
          </a:prstGeom>
          <a:noFill/>
        </p:spPr>
        <p:txBody>
          <a:bodyPr wrap="square" rtlCol="0">
            <a:spAutoFit/>
          </a:bodyPr>
          <a:lstStyle/>
          <a:p>
            <a:pPr marL="342900" lvl="0" indent="-342900">
              <a:lnSpc>
                <a:spcPct val="150000"/>
              </a:lnSpc>
              <a:buFont typeface="Arial"/>
              <a:buChar char="•"/>
            </a:pPr>
            <a:r>
              <a:rPr lang="en-US" sz="1600" dirty="0">
                <a:solidFill>
                  <a:srgbClr val="49525F"/>
                </a:solidFill>
                <a:latin typeface="Helvetica Neue Light"/>
                <a:cs typeface="Helvetica Neue Light"/>
              </a:rPr>
              <a:t>Analyze an application</a:t>
            </a:r>
          </a:p>
          <a:p>
            <a:pPr marL="800100" lvl="1" indent="-342900">
              <a:lnSpc>
                <a:spcPct val="150000"/>
              </a:lnSpc>
              <a:buFont typeface="Arial"/>
              <a:buChar char="•"/>
            </a:pPr>
            <a:r>
              <a:rPr lang="en-US" sz="1600" dirty="0" err="1">
                <a:solidFill>
                  <a:srgbClr val="49525F"/>
                </a:solidFill>
                <a:latin typeface="Helvetica Neue Light"/>
                <a:cs typeface="Helvetica Neue Light"/>
              </a:rPr>
              <a:t>aapt</a:t>
            </a:r>
            <a:r>
              <a:rPr lang="en-US" sz="1600" dirty="0">
                <a:solidFill>
                  <a:srgbClr val="49525F"/>
                </a:solidFill>
                <a:latin typeface="Helvetica Neue Light"/>
                <a:cs typeface="Helvetica Neue Light"/>
              </a:rPr>
              <a:t> list [-a] file.{</a:t>
            </a:r>
            <a:r>
              <a:rPr lang="en-US" sz="1600" dirty="0" err="1">
                <a:solidFill>
                  <a:srgbClr val="49525F"/>
                </a:solidFill>
                <a:latin typeface="Helvetica Neue Light"/>
                <a:cs typeface="Helvetica Neue Light"/>
              </a:rPr>
              <a:t>zip,jar,apk</a:t>
            </a:r>
            <a:r>
              <a:rPr lang="en-US" sz="1600" dirty="0">
                <a:solidFill>
                  <a:srgbClr val="49525F"/>
                </a:solidFill>
                <a:latin typeface="Helvetica Neue Light"/>
                <a:cs typeface="Helvetica Neue Light"/>
              </a:rPr>
              <a:t>}</a:t>
            </a:r>
            <a:endParaRPr lang="en-US" sz="1600" dirty="0">
              <a:solidFill>
                <a:srgbClr val="49525F"/>
              </a:solidFill>
              <a:latin typeface="Helvetica Neue Light"/>
              <a:cs typeface="Helvetica Neue Light"/>
            </a:endParaRPr>
          </a:p>
        </p:txBody>
      </p:sp>
      <p:sp>
        <p:nvSpPr>
          <p:cNvPr id="7" name="Text Placeholder 2"/>
          <p:cNvSpPr>
            <a:spLocks noGrp="1"/>
          </p:cNvSpPr>
          <p:nvPr>
            <p:ph type="body" sz="quarter" idx="10"/>
          </p:nvPr>
        </p:nvSpPr>
        <p:spPr>
          <a:xfrm>
            <a:off x="616857" y="620744"/>
            <a:ext cx="7910288" cy="608808"/>
          </a:xfrm>
        </p:spPr>
        <p:txBody>
          <a:bodyPr/>
          <a:lstStyle/>
          <a:p>
            <a:r>
              <a:rPr lang="en-US" dirty="0">
                <a:solidFill>
                  <a:srgbClr val="3D93DF"/>
                </a:solidFill>
              </a:rPr>
              <a:t>Tools: Android Asset Packaging Tool</a:t>
            </a:r>
            <a:endParaRPr lang="en-US" dirty="0">
              <a:solidFill>
                <a:srgbClr val="3D93DF"/>
              </a:solidFill>
            </a:endParaRPr>
          </a:p>
        </p:txBody>
      </p:sp>
    </p:spTree>
    <p:extLst>
      <p:ext uri="{BB962C8B-B14F-4D97-AF65-F5344CB8AC3E}">
        <p14:creationId xmlns:p14="http://schemas.microsoft.com/office/powerpoint/2010/main" val="2500033655"/>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0"/>
          </p:nvPr>
        </p:nvSpPr>
        <p:spPr>
          <a:xfrm>
            <a:off x="616857" y="314476"/>
            <a:ext cx="7910288" cy="608808"/>
          </a:xfrm>
        </p:spPr>
        <p:txBody>
          <a:bodyPr/>
          <a:lstStyle/>
          <a:p>
            <a:r>
              <a:rPr lang="en-US" dirty="0"/>
              <a:t>Tools: Example Output</a:t>
            </a:r>
          </a:p>
        </p:txBody>
      </p:sp>
      <p:sp>
        <p:nvSpPr>
          <p:cNvPr id="6" name="TextBox 5"/>
          <p:cNvSpPr txBox="1"/>
          <p:nvPr/>
        </p:nvSpPr>
        <p:spPr>
          <a:xfrm>
            <a:off x="366581" y="1050483"/>
            <a:ext cx="8410839" cy="3306033"/>
          </a:xfrm>
          <a:prstGeom prst="rect">
            <a:avLst/>
          </a:prstGeom>
          <a:noFill/>
        </p:spPr>
        <p:txBody>
          <a:bodyPr wrap="square" rtlCol="0">
            <a:spAutoFit/>
          </a:bodyPr>
          <a:lstStyle/>
          <a:p>
            <a:pPr lvl="0">
              <a:lnSpc>
                <a:spcPct val="150000"/>
              </a:lnSpc>
            </a:pPr>
            <a:r>
              <a:rPr lang="en-US" sz="1400" dirty="0">
                <a:solidFill>
                  <a:srgbClr val="3D93DF"/>
                </a:solidFill>
                <a:latin typeface="Consolas"/>
                <a:cs typeface="Consolas"/>
              </a:rPr>
              <a:t>E: activity (line=2023)</a:t>
            </a:r>
          </a:p>
          <a:p>
            <a:pPr lvl="0">
              <a:lnSpc>
                <a:spcPct val="150000"/>
              </a:lnSpc>
            </a:pPr>
            <a:r>
              <a:rPr lang="en-US" sz="1400" dirty="0">
                <a:solidFill>
                  <a:srgbClr val="3D93DF"/>
                </a:solidFill>
                <a:latin typeface="Consolas"/>
                <a:cs typeface="Consolas"/>
              </a:rPr>
              <a:t>        A: </a:t>
            </a:r>
            <a:r>
              <a:rPr lang="en-US" sz="1400" dirty="0" err="1">
                <a:solidFill>
                  <a:srgbClr val="3D93DF"/>
                </a:solidFill>
                <a:latin typeface="Consolas"/>
                <a:cs typeface="Consolas"/>
              </a:rPr>
              <a:t>android:name</a:t>
            </a:r>
            <a:r>
              <a:rPr lang="en-US" sz="1400" dirty="0">
                <a:solidFill>
                  <a:srgbClr val="3D93DF"/>
                </a:solidFill>
                <a:latin typeface="Consolas"/>
                <a:cs typeface="Consolas"/>
              </a:rPr>
              <a:t>(0x01010003)="</a:t>
            </a:r>
            <a:r>
              <a:rPr lang="en-US" sz="1400" dirty="0" err="1">
                <a:solidFill>
                  <a:srgbClr val="3D93DF"/>
                </a:solidFill>
                <a:latin typeface="Consolas"/>
                <a:cs typeface="Consolas"/>
              </a:rPr>
              <a:t>com.yelp.android.ui.activities.ActivityBizUrlCatcher</a:t>
            </a:r>
            <a:r>
              <a:rPr lang="en-US" sz="1400" dirty="0">
                <a:solidFill>
                  <a:srgbClr val="3D93DF"/>
                </a:solidFill>
                <a:latin typeface="Consolas"/>
                <a:cs typeface="Consolas"/>
              </a:rPr>
              <a:t>" (Raw: "</a:t>
            </a:r>
            <a:r>
              <a:rPr lang="en-US" sz="1400" dirty="0" err="1">
                <a:solidFill>
                  <a:srgbClr val="3D93DF"/>
                </a:solidFill>
                <a:latin typeface="Consolas"/>
                <a:cs typeface="Consolas"/>
              </a:rPr>
              <a:t>com.yelp.android.ui.activities.ActivityBizUrlCatcher</a:t>
            </a:r>
            <a:r>
              <a:rPr lang="en-US" sz="1400" dirty="0">
                <a:solidFill>
                  <a:srgbClr val="3D93DF"/>
                </a:solidFill>
                <a:latin typeface="Consolas"/>
                <a:cs typeface="Consolas"/>
              </a:rPr>
              <a:t>")</a:t>
            </a:r>
          </a:p>
          <a:p>
            <a:pPr lvl="0">
              <a:lnSpc>
                <a:spcPct val="150000"/>
              </a:lnSpc>
            </a:pPr>
            <a:r>
              <a:rPr lang="en-US" sz="1400" dirty="0">
                <a:solidFill>
                  <a:srgbClr val="3D93DF"/>
                </a:solidFill>
                <a:latin typeface="Consolas"/>
                <a:cs typeface="Consolas"/>
              </a:rPr>
              <a:t>        A: </a:t>
            </a:r>
            <a:r>
              <a:rPr lang="en-US" sz="1400" dirty="0" err="1">
                <a:solidFill>
                  <a:srgbClr val="3D93DF"/>
                </a:solidFill>
                <a:latin typeface="Consolas"/>
                <a:cs typeface="Consolas"/>
              </a:rPr>
              <a:t>android:exported</a:t>
            </a:r>
            <a:r>
              <a:rPr lang="en-US" sz="1400" dirty="0">
                <a:solidFill>
                  <a:srgbClr val="3D93DF"/>
                </a:solidFill>
                <a:latin typeface="Consolas"/>
                <a:cs typeface="Consolas"/>
              </a:rPr>
              <a:t>(0x01010010)=(type 0x12)0xffffffff</a:t>
            </a:r>
          </a:p>
          <a:p>
            <a:pPr lvl="0">
              <a:lnSpc>
                <a:spcPct val="150000"/>
              </a:lnSpc>
            </a:pPr>
            <a:r>
              <a:rPr lang="en-US" sz="1400" dirty="0">
                <a:solidFill>
                  <a:srgbClr val="3D93DF"/>
                </a:solidFill>
                <a:latin typeface="Consolas"/>
                <a:cs typeface="Consolas"/>
              </a:rPr>
              <a:t>        E: intent-filter (line=2026)</a:t>
            </a:r>
          </a:p>
          <a:p>
            <a:pPr lvl="0">
              <a:lnSpc>
                <a:spcPct val="150000"/>
              </a:lnSpc>
            </a:pPr>
            <a:r>
              <a:rPr lang="en-US" sz="1400" dirty="0">
                <a:solidFill>
                  <a:srgbClr val="3D93DF"/>
                </a:solidFill>
                <a:latin typeface="Consolas"/>
                <a:cs typeface="Consolas"/>
              </a:rPr>
              <a:t>          E: data (line=2027)</a:t>
            </a:r>
          </a:p>
          <a:p>
            <a:pPr lvl="0">
              <a:lnSpc>
                <a:spcPct val="150000"/>
              </a:lnSpc>
            </a:pPr>
            <a:r>
              <a:rPr lang="en-US" sz="1400" dirty="0">
                <a:solidFill>
                  <a:srgbClr val="3D93DF"/>
                </a:solidFill>
                <a:latin typeface="Consolas"/>
                <a:cs typeface="Consolas"/>
              </a:rPr>
              <a:t>            A: </a:t>
            </a:r>
            <a:r>
              <a:rPr lang="en-US" sz="1400" dirty="0" err="1">
                <a:solidFill>
                  <a:srgbClr val="3D93DF"/>
                </a:solidFill>
                <a:latin typeface="Consolas"/>
                <a:cs typeface="Consolas"/>
              </a:rPr>
              <a:t>android:scheme</a:t>
            </a:r>
            <a:r>
              <a:rPr lang="en-US" sz="1400" dirty="0">
                <a:solidFill>
                  <a:srgbClr val="3D93DF"/>
                </a:solidFill>
                <a:latin typeface="Consolas"/>
                <a:cs typeface="Consolas"/>
              </a:rPr>
              <a:t>(0x01010027)="http" (Raw: "http")</a:t>
            </a:r>
          </a:p>
          <a:p>
            <a:pPr lvl="0">
              <a:lnSpc>
                <a:spcPct val="150000"/>
              </a:lnSpc>
            </a:pPr>
            <a:r>
              <a:rPr lang="en-US" sz="1400" dirty="0">
                <a:solidFill>
                  <a:srgbClr val="3D93DF"/>
                </a:solidFill>
                <a:latin typeface="Consolas"/>
                <a:cs typeface="Consolas"/>
              </a:rPr>
              <a:t>            A: </a:t>
            </a:r>
            <a:r>
              <a:rPr lang="en-US" sz="1400" dirty="0" err="1">
                <a:solidFill>
                  <a:srgbClr val="3D93DF"/>
                </a:solidFill>
                <a:latin typeface="Consolas"/>
                <a:cs typeface="Consolas"/>
              </a:rPr>
              <a:t>android:host</a:t>
            </a:r>
            <a:r>
              <a:rPr lang="en-US" sz="1400" dirty="0">
                <a:solidFill>
                  <a:srgbClr val="3D93DF"/>
                </a:solidFill>
                <a:latin typeface="Consolas"/>
                <a:cs typeface="Consolas"/>
              </a:rPr>
              <a:t>(0x01010028)="</a:t>
            </a:r>
            <a:r>
              <a:rPr lang="en-US" sz="1400" dirty="0" err="1">
                <a:solidFill>
                  <a:srgbClr val="3D93DF"/>
                </a:solidFill>
                <a:latin typeface="Consolas"/>
                <a:cs typeface="Consolas"/>
              </a:rPr>
              <a:t>yelp.com</a:t>
            </a:r>
            <a:r>
              <a:rPr lang="en-US" sz="1400" dirty="0">
                <a:solidFill>
                  <a:srgbClr val="3D93DF"/>
                </a:solidFill>
                <a:latin typeface="Consolas"/>
                <a:cs typeface="Consolas"/>
              </a:rPr>
              <a:t>" (Raw: "</a:t>
            </a:r>
            <a:r>
              <a:rPr lang="en-US" sz="1400" dirty="0" err="1">
                <a:solidFill>
                  <a:srgbClr val="3D93DF"/>
                </a:solidFill>
                <a:latin typeface="Consolas"/>
                <a:cs typeface="Consolas"/>
              </a:rPr>
              <a:t>yelp.com</a:t>
            </a:r>
            <a:r>
              <a:rPr lang="en-US" sz="1400" dirty="0">
                <a:solidFill>
                  <a:srgbClr val="3D93DF"/>
                </a:solidFill>
                <a:latin typeface="Consolas"/>
                <a:cs typeface="Consolas"/>
              </a:rPr>
              <a:t>")</a:t>
            </a:r>
          </a:p>
          <a:p>
            <a:pPr lvl="0">
              <a:lnSpc>
                <a:spcPct val="150000"/>
              </a:lnSpc>
            </a:pPr>
            <a:r>
              <a:rPr lang="en-US" sz="1400" dirty="0">
                <a:solidFill>
                  <a:srgbClr val="3D93DF"/>
                </a:solidFill>
                <a:latin typeface="Consolas"/>
                <a:cs typeface="Consolas"/>
              </a:rPr>
              <a:t>            A: </a:t>
            </a:r>
            <a:r>
              <a:rPr lang="en-US" sz="1400" dirty="0" err="1">
                <a:solidFill>
                  <a:srgbClr val="3D93DF"/>
                </a:solidFill>
                <a:latin typeface="Consolas"/>
                <a:cs typeface="Consolas"/>
              </a:rPr>
              <a:t>android:pathPrefix</a:t>
            </a:r>
            <a:r>
              <a:rPr lang="en-US" sz="1400" dirty="0">
                <a:solidFill>
                  <a:srgbClr val="3D93DF"/>
                </a:solidFill>
                <a:latin typeface="Consolas"/>
                <a:cs typeface="Consolas"/>
              </a:rPr>
              <a:t>(0x0101002b)="/biz/" (Raw: "/biz/")</a:t>
            </a:r>
            <a:endParaRPr lang="en-US" sz="1400" dirty="0" smtClean="0">
              <a:solidFill>
                <a:srgbClr val="3D93DF"/>
              </a:solidFill>
              <a:latin typeface="Consolas"/>
              <a:cs typeface="Consolas"/>
            </a:endParaRPr>
          </a:p>
        </p:txBody>
      </p:sp>
    </p:spTree>
    <p:extLst>
      <p:ext uri="{BB962C8B-B14F-4D97-AF65-F5344CB8AC3E}">
        <p14:creationId xmlns:p14="http://schemas.microsoft.com/office/powerpoint/2010/main" val="32247230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16856" y="1075485"/>
            <a:ext cx="7910288" cy="608808"/>
          </a:xfrm>
        </p:spPr>
        <p:txBody>
          <a:bodyPr/>
          <a:lstStyle/>
          <a:p>
            <a:r>
              <a:rPr lang="en-US" dirty="0" smtClean="0">
                <a:solidFill>
                  <a:srgbClr val="444A55"/>
                </a:solidFill>
              </a:rPr>
              <a:t>Deep Linking</a:t>
            </a:r>
            <a:endParaRPr lang="en-US" dirty="0">
              <a:solidFill>
                <a:srgbClr val="444A55"/>
              </a:solidFill>
            </a:endParaRPr>
          </a:p>
        </p:txBody>
      </p:sp>
      <p:sp>
        <p:nvSpPr>
          <p:cNvPr id="6" name="TextBox 5"/>
          <p:cNvSpPr txBox="1"/>
          <p:nvPr/>
        </p:nvSpPr>
        <p:spPr>
          <a:xfrm>
            <a:off x="616857" y="1806508"/>
            <a:ext cx="7317310" cy="1323439"/>
          </a:xfrm>
          <a:prstGeom prst="rect">
            <a:avLst/>
          </a:prstGeom>
          <a:noFill/>
        </p:spPr>
        <p:txBody>
          <a:bodyPr wrap="square" rtlCol="0">
            <a:spAutoFit/>
          </a:bodyPr>
          <a:lstStyle/>
          <a:p>
            <a:pPr marL="285750" indent="-285750">
              <a:buFont typeface="Arial"/>
              <a:buChar char="•"/>
            </a:pPr>
            <a:r>
              <a:rPr lang="en-US" sz="1600" b="1" dirty="0" smtClean="0">
                <a:solidFill>
                  <a:srgbClr val="3D93DF"/>
                </a:solidFill>
                <a:latin typeface="Helvetica Neue Light"/>
                <a:cs typeface="Helvetica Neue Light"/>
              </a:rPr>
              <a:t>What</a:t>
            </a:r>
            <a:r>
              <a:rPr lang="en-US" sz="1600" dirty="0" smtClean="0">
                <a:solidFill>
                  <a:srgbClr val="444A55"/>
                </a:solidFill>
                <a:latin typeface="Helvetica Neue Light"/>
                <a:cs typeface="Helvetica Neue Light"/>
              </a:rPr>
              <a:t> are deep links?</a:t>
            </a:r>
          </a:p>
          <a:p>
            <a:endParaRPr lang="en-US" sz="1600" dirty="0">
              <a:solidFill>
                <a:srgbClr val="444A55"/>
              </a:solidFill>
              <a:latin typeface="Helvetica Neue Light"/>
              <a:cs typeface="Helvetica Neue Light"/>
            </a:endParaRPr>
          </a:p>
          <a:p>
            <a:pPr marL="285750" indent="-285750">
              <a:buFont typeface="Arial"/>
              <a:buChar char="•"/>
            </a:pPr>
            <a:r>
              <a:rPr lang="en-US" sz="1600" b="1" dirty="0" smtClean="0">
                <a:solidFill>
                  <a:srgbClr val="3D93DF"/>
                </a:solidFill>
                <a:latin typeface="Helvetica Neue Light"/>
                <a:cs typeface="Helvetica Neue Light"/>
              </a:rPr>
              <a:t>Why</a:t>
            </a:r>
            <a:r>
              <a:rPr lang="en-US" sz="1600" dirty="0" smtClean="0">
                <a:solidFill>
                  <a:srgbClr val="3D93DF"/>
                </a:solidFill>
                <a:latin typeface="Helvetica Neue Light"/>
                <a:cs typeface="Helvetica Neue Light"/>
              </a:rPr>
              <a:t> </a:t>
            </a:r>
            <a:r>
              <a:rPr lang="en-US" sz="1600" dirty="0" smtClean="0">
                <a:solidFill>
                  <a:srgbClr val="444A55"/>
                </a:solidFill>
                <a:latin typeface="Helvetica Neue Light"/>
                <a:cs typeface="Helvetica Neue Light"/>
              </a:rPr>
              <a:t>are deep links useful for developers? For users?</a:t>
            </a:r>
          </a:p>
          <a:p>
            <a:pPr marL="285750" indent="-285750">
              <a:buFont typeface="Arial"/>
              <a:buChar char="•"/>
            </a:pPr>
            <a:endParaRPr lang="en-US" sz="1600" dirty="0">
              <a:solidFill>
                <a:srgbClr val="444A55"/>
              </a:solidFill>
              <a:latin typeface="Helvetica Neue Light"/>
              <a:cs typeface="Helvetica Neue Light"/>
            </a:endParaRPr>
          </a:p>
          <a:p>
            <a:pPr marL="285750" indent="-285750">
              <a:buFont typeface="Arial"/>
              <a:buChar char="•"/>
            </a:pPr>
            <a:r>
              <a:rPr lang="en-US" sz="1600" b="1" dirty="0" smtClean="0">
                <a:solidFill>
                  <a:srgbClr val="3D93DF"/>
                </a:solidFill>
                <a:latin typeface="Helvetica Neue Light"/>
                <a:cs typeface="Helvetica Neue Light"/>
              </a:rPr>
              <a:t>How</a:t>
            </a:r>
            <a:r>
              <a:rPr lang="en-US" sz="1600" dirty="0" smtClean="0">
                <a:solidFill>
                  <a:srgbClr val="3D93DF"/>
                </a:solidFill>
                <a:latin typeface="Helvetica Neue Light"/>
                <a:cs typeface="Helvetica Neue Light"/>
              </a:rPr>
              <a:t> </a:t>
            </a:r>
            <a:r>
              <a:rPr lang="en-US" sz="1600" dirty="0" smtClean="0">
                <a:solidFill>
                  <a:srgbClr val="444A55"/>
                </a:solidFill>
                <a:latin typeface="Helvetica Neue Light"/>
                <a:cs typeface="Helvetica Neue Light"/>
              </a:rPr>
              <a:t>do I implement deep linking?</a:t>
            </a:r>
            <a:endParaRPr lang="en-US" sz="1600" dirty="0">
              <a:solidFill>
                <a:srgbClr val="444A55"/>
              </a:solidFill>
              <a:latin typeface="Helvetica Neue Light"/>
              <a:cs typeface="Helvetica Neue Light"/>
            </a:endParaRPr>
          </a:p>
        </p:txBody>
      </p:sp>
    </p:spTree>
    <p:extLst>
      <p:ext uri="{BB962C8B-B14F-4D97-AF65-F5344CB8AC3E}">
        <p14:creationId xmlns:p14="http://schemas.microsoft.com/office/powerpoint/2010/main" val="155792379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
          <p:cNvSpPr/>
          <p:nvPr/>
        </p:nvSpPr>
        <p:spPr>
          <a:xfrm>
            <a:off x="120010" y="1548744"/>
            <a:ext cx="8903981" cy="44146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lgn="ctr">
              <a:defRPr sz="1800">
                <a:solidFill>
                  <a:srgbClr val="000000"/>
                </a:solidFill>
                <a:uFillTx/>
              </a:defRPr>
            </a:pPr>
            <a:r>
              <a:rPr sz="2400" dirty="0">
                <a:solidFill>
                  <a:srgbClr val="444A55"/>
                </a:solidFill>
                <a:uFill>
                  <a:solidFill>
                    <a:srgbClr val="FFFFFF"/>
                  </a:solidFill>
                </a:uFill>
                <a:latin typeface="Helvetica Neue Light"/>
                <a:cs typeface="Helvetica Neue Light"/>
              </a:rPr>
              <a:t>http://example.com/over/there?param=value</a:t>
            </a:r>
          </a:p>
        </p:txBody>
      </p:sp>
      <p:sp>
        <p:nvSpPr>
          <p:cNvPr id="21" name="Text Placeholder 2"/>
          <p:cNvSpPr>
            <a:spLocks noGrp="1"/>
          </p:cNvSpPr>
          <p:nvPr>
            <p:ph type="body" sz="quarter" idx="10"/>
          </p:nvPr>
        </p:nvSpPr>
        <p:spPr>
          <a:xfrm>
            <a:off x="616856" y="314476"/>
            <a:ext cx="7910288" cy="608808"/>
          </a:xfrm>
        </p:spPr>
        <p:txBody>
          <a:bodyPr/>
          <a:lstStyle/>
          <a:p>
            <a:pPr algn="ctr"/>
            <a:r>
              <a:rPr lang="en-US" dirty="0"/>
              <a:t>Web Deep Linking</a:t>
            </a:r>
            <a:endParaRPr lang="en-US" dirty="0"/>
          </a:p>
        </p:txBody>
      </p:sp>
    </p:spTree>
    <p:extLst>
      <p:ext uri="{BB962C8B-B14F-4D97-AF65-F5344CB8AC3E}">
        <p14:creationId xmlns:p14="http://schemas.microsoft.com/office/powerpoint/2010/main" val="195941545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
          <p:cNvSpPr/>
          <p:nvPr/>
        </p:nvSpPr>
        <p:spPr>
          <a:xfrm>
            <a:off x="120010" y="1548744"/>
            <a:ext cx="8903981" cy="44146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lgn="ctr">
              <a:defRPr sz="1800">
                <a:solidFill>
                  <a:srgbClr val="000000"/>
                </a:solidFill>
                <a:uFillTx/>
              </a:defRPr>
            </a:pPr>
            <a:r>
              <a:rPr sz="2400" dirty="0">
                <a:solidFill>
                  <a:srgbClr val="444A55"/>
                </a:solidFill>
                <a:uFill>
                  <a:solidFill>
                    <a:srgbClr val="FFFFFF"/>
                  </a:solidFill>
                </a:uFill>
                <a:latin typeface="Helvetica Neue Light"/>
                <a:cs typeface="Helvetica Neue Light"/>
              </a:rPr>
              <a:t>http://example.com/over/there?param=value</a:t>
            </a:r>
          </a:p>
        </p:txBody>
      </p:sp>
      <p:sp>
        <p:nvSpPr>
          <p:cNvPr id="21" name="Text Placeholder 2"/>
          <p:cNvSpPr>
            <a:spLocks noGrp="1"/>
          </p:cNvSpPr>
          <p:nvPr>
            <p:ph type="body" sz="quarter" idx="10"/>
          </p:nvPr>
        </p:nvSpPr>
        <p:spPr>
          <a:xfrm>
            <a:off x="616856" y="314476"/>
            <a:ext cx="7910288" cy="608808"/>
          </a:xfrm>
        </p:spPr>
        <p:txBody>
          <a:bodyPr/>
          <a:lstStyle/>
          <a:p>
            <a:pPr algn="ctr"/>
            <a:r>
              <a:rPr lang="en-US" dirty="0"/>
              <a:t>Web Deep Linking</a:t>
            </a:r>
            <a:endParaRPr lang="en-US" dirty="0"/>
          </a:p>
        </p:txBody>
      </p:sp>
      <p:sp>
        <p:nvSpPr>
          <p:cNvPr id="19" name="Shape 35"/>
          <p:cNvSpPr/>
          <p:nvPr/>
        </p:nvSpPr>
        <p:spPr>
          <a:xfrm>
            <a:off x="1628032" y="2078269"/>
            <a:ext cx="761942" cy="0"/>
          </a:xfrm>
          <a:prstGeom prst="line">
            <a:avLst/>
          </a:prstGeom>
          <a:ln w="50800">
            <a:solidFill>
              <a:srgbClr val="3D93DF"/>
            </a:solidFill>
            <a:miter lim="400000"/>
          </a:ln>
        </p:spPr>
        <p:txBody>
          <a:bodyPr lIns="0" tIns="0" rIns="0" bIns="0" anchor="ctr"/>
          <a:lstStyle/>
          <a:p>
            <a:pPr lvl="0"/>
            <a:endParaRPr/>
          </a:p>
        </p:txBody>
      </p:sp>
      <p:sp>
        <p:nvSpPr>
          <p:cNvPr id="22" name="Shape 36"/>
          <p:cNvSpPr/>
          <p:nvPr/>
        </p:nvSpPr>
        <p:spPr>
          <a:xfrm flipV="1">
            <a:off x="2009003" y="2078268"/>
            <a:ext cx="1" cy="361653"/>
          </a:xfrm>
          <a:prstGeom prst="line">
            <a:avLst/>
          </a:prstGeom>
          <a:ln w="50800">
            <a:solidFill>
              <a:srgbClr val="3D93DF"/>
            </a:solidFill>
            <a:miter lim="400000"/>
          </a:ln>
        </p:spPr>
        <p:txBody>
          <a:bodyPr lIns="0" tIns="0" rIns="0" bIns="0" anchor="ctr"/>
          <a:lstStyle/>
          <a:p>
            <a:pPr lvl="0"/>
            <a:endParaRPr/>
          </a:p>
        </p:txBody>
      </p:sp>
      <p:sp>
        <p:nvSpPr>
          <p:cNvPr id="25" name="Shape 37"/>
          <p:cNvSpPr/>
          <p:nvPr/>
        </p:nvSpPr>
        <p:spPr>
          <a:xfrm>
            <a:off x="2529054" y="2078268"/>
            <a:ext cx="1637668" cy="0"/>
          </a:xfrm>
          <a:prstGeom prst="line">
            <a:avLst/>
          </a:prstGeom>
          <a:ln w="50800">
            <a:solidFill>
              <a:srgbClr val="3D93DF"/>
            </a:solidFill>
            <a:miter lim="400000"/>
          </a:ln>
        </p:spPr>
        <p:txBody>
          <a:bodyPr lIns="0" tIns="0" rIns="0" bIns="0" anchor="ctr"/>
          <a:lstStyle/>
          <a:p>
            <a:pPr lvl="0"/>
            <a:endParaRPr/>
          </a:p>
        </p:txBody>
      </p:sp>
      <p:sp>
        <p:nvSpPr>
          <p:cNvPr id="26" name="Shape 38"/>
          <p:cNvSpPr/>
          <p:nvPr/>
        </p:nvSpPr>
        <p:spPr>
          <a:xfrm flipV="1">
            <a:off x="3347887" y="2078268"/>
            <a:ext cx="1" cy="361653"/>
          </a:xfrm>
          <a:prstGeom prst="line">
            <a:avLst/>
          </a:prstGeom>
          <a:ln w="50800">
            <a:solidFill>
              <a:srgbClr val="3D93DF"/>
            </a:solidFill>
            <a:miter lim="400000"/>
          </a:ln>
        </p:spPr>
        <p:txBody>
          <a:bodyPr lIns="0" tIns="0" rIns="0" bIns="0" anchor="ctr"/>
          <a:lstStyle/>
          <a:p>
            <a:pPr lvl="0"/>
            <a:endParaRPr/>
          </a:p>
        </p:txBody>
      </p:sp>
      <p:sp>
        <p:nvSpPr>
          <p:cNvPr id="27" name="Shape 39"/>
          <p:cNvSpPr/>
          <p:nvPr/>
        </p:nvSpPr>
        <p:spPr>
          <a:xfrm>
            <a:off x="1667010" y="2586830"/>
            <a:ext cx="683984" cy="28757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a:defRPr sz="2200">
                <a:solidFill>
                  <a:srgbClr val="000000"/>
                </a:solidFill>
              </a:defRPr>
            </a:lvl1pPr>
          </a:lstStyle>
          <a:p>
            <a:pPr lvl="0">
              <a:defRPr sz="1800">
                <a:uFillTx/>
              </a:defRPr>
            </a:pPr>
            <a:r>
              <a:rPr sz="1400" dirty="0">
                <a:uFill>
                  <a:solidFill>
                    <a:srgbClr val="FFFFFF"/>
                  </a:solidFill>
                </a:uFill>
                <a:latin typeface="Helvetica Neue Light"/>
                <a:cs typeface="Helvetica Neue Light"/>
              </a:rPr>
              <a:t>scheme</a:t>
            </a:r>
          </a:p>
        </p:txBody>
      </p:sp>
      <p:sp>
        <p:nvSpPr>
          <p:cNvPr id="28" name="Shape 40"/>
          <p:cNvSpPr/>
          <p:nvPr/>
        </p:nvSpPr>
        <p:spPr>
          <a:xfrm>
            <a:off x="3024206" y="2586830"/>
            <a:ext cx="647360" cy="28757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a:defRPr sz="2200">
                <a:solidFill>
                  <a:srgbClr val="000000"/>
                </a:solidFill>
              </a:defRPr>
            </a:lvl1pPr>
          </a:lstStyle>
          <a:p>
            <a:pPr lvl="0">
              <a:defRPr sz="1800">
                <a:uFillTx/>
              </a:defRPr>
            </a:pPr>
            <a:r>
              <a:rPr sz="1400">
                <a:uFill>
                  <a:solidFill>
                    <a:srgbClr val="FFFFFF"/>
                  </a:solidFill>
                </a:uFill>
                <a:latin typeface="Helvetica Neue Light"/>
                <a:cs typeface="Helvetica Neue Light"/>
              </a:rPr>
              <a:t>domain</a:t>
            </a:r>
          </a:p>
        </p:txBody>
      </p:sp>
      <p:sp>
        <p:nvSpPr>
          <p:cNvPr id="29" name="Shape 41"/>
          <p:cNvSpPr/>
          <p:nvPr/>
        </p:nvSpPr>
        <p:spPr>
          <a:xfrm>
            <a:off x="4304949" y="2078268"/>
            <a:ext cx="1410268" cy="0"/>
          </a:xfrm>
          <a:prstGeom prst="line">
            <a:avLst/>
          </a:prstGeom>
          <a:ln w="50800">
            <a:solidFill>
              <a:srgbClr val="3D93DF"/>
            </a:solidFill>
            <a:miter lim="400000"/>
          </a:ln>
        </p:spPr>
        <p:txBody>
          <a:bodyPr lIns="0" tIns="0" rIns="0" bIns="0" anchor="ctr"/>
          <a:lstStyle/>
          <a:p>
            <a:pPr lvl="0"/>
            <a:endParaRPr/>
          </a:p>
        </p:txBody>
      </p:sp>
      <p:sp>
        <p:nvSpPr>
          <p:cNvPr id="30" name="Shape 42"/>
          <p:cNvSpPr/>
          <p:nvPr/>
        </p:nvSpPr>
        <p:spPr>
          <a:xfrm flipV="1">
            <a:off x="5010082" y="2078268"/>
            <a:ext cx="1" cy="361653"/>
          </a:xfrm>
          <a:prstGeom prst="line">
            <a:avLst/>
          </a:prstGeom>
          <a:ln w="50800">
            <a:solidFill>
              <a:srgbClr val="3D93DF"/>
            </a:solidFill>
            <a:miter lim="400000"/>
          </a:ln>
        </p:spPr>
        <p:txBody>
          <a:bodyPr lIns="0" tIns="0" rIns="0" bIns="0" anchor="ctr"/>
          <a:lstStyle/>
          <a:p>
            <a:pPr lvl="0"/>
            <a:endParaRPr/>
          </a:p>
        </p:txBody>
      </p:sp>
      <p:sp>
        <p:nvSpPr>
          <p:cNvPr id="31" name="Shape 43"/>
          <p:cNvSpPr/>
          <p:nvPr/>
        </p:nvSpPr>
        <p:spPr>
          <a:xfrm>
            <a:off x="4801123" y="2586830"/>
            <a:ext cx="417912" cy="28757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a:defRPr sz="2200" b="1">
                <a:solidFill>
                  <a:srgbClr val="000000"/>
                </a:solidFill>
              </a:defRPr>
            </a:lvl1pPr>
          </a:lstStyle>
          <a:p>
            <a:pPr lvl="0">
              <a:defRPr sz="1800" b="0">
                <a:uFillTx/>
              </a:defRPr>
            </a:pPr>
            <a:r>
              <a:rPr sz="1400">
                <a:uFill>
                  <a:solidFill>
                    <a:srgbClr val="FFFFFF"/>
                  </a:solidFill>
                </a:uFill>
                <a:latin typeface="Helvetica Neue Light"/>
                <a:cs typeface="Helvetica Neue Light"/>
              </a:rPr>
              <a:t>path</a:t>
            </a:r>
          </a:p>
        </p:txBody>
      </p:sp>
      <p:sp>
        <p:nvSpPr>
          <p:cNvPr id="32" name="Shape 44"/>
          <p:cNvSpPr/>
          <p:nvPr/>
        </p:nvSpPr>
        <p:spPr>
          <a:xfrm>
            <a:off x="5845278" y="2078268"/>
            <a:ext cx="1692180" cy="0"/>
          </a:xfrm>
          <a:prstGeom prst="line">
            <a:avLst/>
          </a:prstGeom>
          <a:ln w="50800">
            <a:solidFill>
              <a:srgbClr val="3D93DF"/>
            </a:solidFill>
            <a:miter lim="400000"/>
          </a:ln>
        </p:spPr>
        <p:txBody>
          <a:bodyPr lIns="0" tIns="0" rIns="0" bIns="0" anchor="ctr"/>
          <a:lstStyle/>
          <a:p>
            <a:pPr lvl="0"/>
            <a:endParaRPr/>
          </a:p>
        </p:txBody>
      </p:sp>
      <p:sp>
        <p:nvSpPr>
          <p:cNvPr id="33" name="Shape 45"/>
          <p:cNvSpPr/>
          <p:nvPr/>
        </p:nvSpPr>
        <p:spPr>
          <a:xfrm flipV="1">
            <a:off x="6691369" y="2078268"/>
            <a:ext cx="1" cy="361653"/>
          </a:xfrm>
          <a:prstGeom prst="line">
            <a:avLst/>
          </a:prstGeom>
          <a:ln w="50800">
            <a:solidFill>
              <a:srgbClr val="3D93DF"/>
            </a:solidFill>
            <a:miter lim="400000"/>
          </a:ln>
        </p:spPr>
        <p:txBody>
          <a:bodyPr lIns="0" tIns="0" rIns="0" bIns="0" anchor="ctr"/>
          <a:lstStyle/>
          <a:p>
            <a:pPr lvl="0"/>
            <a:endParaRPr/>
          </a:p>
        </p:txBody>
      </p:sp>
      <p:sp>
        <p:nvSpPr>
          <p:cNvPr id="34" name="Shape 46"/>
          <p:cNvSpPr/>
          <p:nvPr/>
        </p:nvSpPr>
        <p:spPr>
          <a:xfrm>
            <a:off x="6437293" y="2586830"/>
            <a:ext cx="508148" cy="287575"/>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a:defRPr sz="2200">
                <a:solidFill>
                  <a:srgbClr val="000000"/>
                </a:solidFill>
              </a:defRPr>
            </a:lvl1pPr>
          </a:lstStyle>
          <a:p>
            <a:pPr lvl="0">
              <a:defRPr sz="1800">
                <a:uFillTx/>
              </a:defRPr>
            </a:pPr>
            <a:r>
              <a:rPr sz="1400" dirty="0">
                <a:uFill>
                  <a:solidFill>
                    <a:srgbClr val="FFFFFF"/>
                  </a:solidFill>
                </a:uFill>
                <a:latin typeface="Helvetica Neue Light"/>
                <a:cs typeface="Helvetica Neue Light"/>
              </a:rPr>
              <a:t>query</a:t>
            </a:r>
          </a:p>
        </p:txBody>
      </p:sp>
    </p:spTree>
    <p:extLst>
      <p:ext uri="{BB962C8B-B14F-4D97-AF65-F5344CB8AC3E}">
        <p14:creationId xmlns:p14="http://schemas.microsoft.com/office/powerpoint/2010/main" val="2634781610"/>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
          <p:cNvSpPr/>
          <p:nvPr/>
        </p:nvSpPr>
        <p:spPr>
          <a:xfrm>
            <a:off x="120010" y="1548744"/>
            <a:ext cx="8903981" cy="44146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lgn="ctr">
              <a:defRPr sz="1800">
                <a:solidFill>
                  <a:srgbClr val="000000"/>
                </a:solidFill>
                <a:uFillTx/>
              </a:defRPr>
            </a:pPr>
            <a:r>
              <a:rPr sz="2400" dirty="0">
                <a:solidFill>
                  <a:srgbClr val="444A55"/>
                </a:solidFill>
                <a:uFill>
                  <a:solidFill>
                    <a:srgbClr val="FFFFFF"/>
                  </a:solidFill>
                </a:uFill>
                <a:latin typeface="Helvetica Neue Light"/>
                <a:cs typeface="Helvetica Neue Light"/>
              </a:rPr>
              <a:t>http://example.com/over/there?param=value</a:t>
            </a:r>
          </a:p>
        </p:txBody>
      </p:sp>
      <p:sp>
        <p:nvSpPr>
          <p:cNvPr id="5" name="Shape 61"/>
          <p:cNvSpPr/>
          <p:nvPr/>
        </p:nvSpPr>
        <p:spPr>
          <a:xfrm flipV="1">
            <a:off x="4280939" y="2080319"/>
            <a:ext cx="4338213" cy="0"/>
          </a:xfrm>
          <a:prstGeom prst="line">
            <a:avLst/>
          </a:prstGeom>
          <a:ln w="50800">
            <a:solidFill>
              <a:srgbClr val="3D93DF"/>
            </a:solidFill>
            <a:miter lim="400000"/>
          </a:ln>
        </p:spPr>
        <p:txBody>
          <a:bodyPr lIns="0" tIns="0" rIns="0" bIns="0" anchor="ctr"/>
          <a:lstStyle/>
          <a:p>
            <a:pPr lvl="0"/>
            <a:endParaRPr/>
          </a:p>
        </p:txBody>
      </p:sp>
      <p:sp>
        <p:nvSpPr>
          <p:cNvPr id="6" name="Shape 62"/>
          <p:cNvSpPr/>
          <p:nvPr/>
        </p:nvSpPr>
        <p:spPr>
          <a:xfrm flipV="1">
            <a:off x="7506400" y="2066924"/>
            <a:ext cx="1" cy="361653"/>
          </a:xfrm>
          <a:prstGeom prst="line">
            <a:avLst/>
          </a:prstGeom>
          <a:ln w="50800">
            <a:solidFill>
              <a:srgbClr val="3D93DF"/>
            </a:solidFill>
            <a:miter lim="400000"/>
          </a:ln>
        </p:spPr>
        <p:txBody>
          <a:bodyPr lIns="0" tIns="0" rIns="0" bIns="0" anchor="ctr"/>
          <a:lstStyle/>
          <a:p>
            <a:pPr lvl="0"/>
            <a:endParaRPr/>
          </a:p>
        </p:txBody>
      </p:sp>
      <p:sp>
        <p:nvSpPr>
          <p:cNvPr id="7" name="Shape 63"/>
          <p:cNvSpPr/>
          <p:nvPr/>
        </p:nvSpPr>
        <p:spPr>
          <a:xfrm>
            <a:off x="6396121" y="2401335"/>
            <a:ext cx="2306750" cy="302964"/>
          </a:xfrm>
          <a:prstGeom prst="rect">
            <a:avLst/>
          </a:prstGeom>
          <a:ln w="12700">
            <a:no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a:defRPr sz="2200" b="1">
                <a:solidFill>
                  <a:srgbClr val="000000"/>
                </a:solidFill>
              </a:defRPr>
            </a:lvl1pPr>
          </a:lstStyle>
          <a:p>
            <a:pPr lvl="0">
              <a:defRPr sz="1800" b="0">
                <a:uFillTx/>
              </a:defRPr>
            </a:pPr>
            <a:r>
              <a:rPr lang="en-US" sz="1500" dirty="0">
                <a:solidFill>
                  <a:srgbClr val="49525F"/>
                </a:solidFill>
                <a:uFill>
                  <a:solidFill>
                    <a:srgbClr val="FFFFFF"/>
                  </a:solidFill>
                </a:uFill>
                <a:latin typeface="Helvetica Neue Light"/>
                <a:cs typeface="Helvetica Neue Light"/>
              </a:rPr>
              <a:t>path + query ~= document</a:t>
            </a:r>
          </a:p>
        </p:txBody>
      </p:sp>
      <p:pic>
        <p:nvPicPr>
          <p:cNvPr id="11" name="pasted-image.png"/>
          <p:cNvPicPr/>
          <p:nvPr/>
        </p:nvPicPr>
        <p:blipFill>
          <a:blip r:embed="rId3">
            <a:extLst/>
          </a:blip>
          <a:stretch>
            <a:fillRect/>
          </a:stretch>
        </p:blipFill>
        <p:spPr>
          <a:xfrm>
            <a:off x="6479836" y="2806251"/>
            <a:ext cx="2139316" cy="1323909"/>
          </a:xfrm>
          <a:prstGeom prst="rect">
            <a:avLst/>
          </a:prstGeom>
          <a:ln w="50800">
            <a:noFill/>
            <a:miter lim="400000"/>
          </a:ln>
        </p:spPr>
      </p:pic>
      <p:sp>
        <p:nvSpPr>
          <p:cNvPr id="21" name="Text Placeholder 2"/>
          <p:cNvSpPr>
            <a:spLocks noGrp="1"/>
          </p:cNvSpPr>
          <p:nvPr>
            <p:ph type="body" sz="quarter" idx="10"/>
          </p:nvPr>
        </p:nvSpPr>
        <p:spPr>
          <a:xfrm>
            <a:off x="616856" y="314476"/>
            <a:ext cx="7910288" cy="608808"/>
          </a:xfrm>
        </p:spPr>
        <p:txBody>
          <a:bodyPr/>
          <a:lstStyle/>
          <a:p>
            <a:pPr algn="ctr"/>
            <a:r>
              <a:rPr lang="en-US" dirty="0"/>
              <a:t>Web Deep Linking</a:t>
            </a:r>
            <a:endParaRPr lang="en-US" dirty="0"/>
          </a:p>
        </p:txBody>
      </p:sp>
    </p:spTree>
    <p:extLst>
      <p:ext uri="{BB962C8B-B14F-4D97-AF65-F5344CB8AC3E}">
        <p14:creationId xmlns:p14="http://schemas.microsoft.com/office/powerpoint/2010/main" val="123576091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29"/>
          <p:cNvSpPr/>
          <p:nvPr/>
        </p:nvSpPr>
        <p:spPr>
          <a:xfrm>
            <a:off x="120010" y="1548744"/>
            <a:ext cx="8903981" cy="441463"/>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lvl="0" algn="ctr">
              <a:defRPr sz="1800">
                <a:solidFill>
                  <a:srgbClr val="000000"/>
                </a:solidFill>
                <a:uFillTx/>
              </a:defRPr>
            </a:pPr>
            <a:r>
              <a:rPr sz="2400" dirty="0">
                <a:solidFill>
                  <a:srgbClr val="444A55"/>
                </a:solidFill>
                <a:uFill>
                  <a:solidFill>
                    <a:srgbClr val="FFFFFF"/>
                  </a:solidFill>
                </a:uFill>
                <a:latin typeface="Helvetica Neue Light"/>
                <a:cs typeface="Helvetica Neue Light"/>
              </a:rPr>
              <a:t>http://example.com/over/there?param=value</a:t>
            </a:r>
          </a:p>
        </p:txBody>
      </p:sp>
      <p:sp>
        <p:nvSpPr>
          <p:cNvPr id="5" name="Shape 61"/>
          <p:cNvSpPr/>
          <p:nvPr/>
        </p:nvSpPr>
        <p:spPr>
          <a:xfrm flipV="1">
            <a:off x="4280939" y="2080319"/>
            <a:ext cx="4338213" cy="0"/>
          </a:xfrm>
          <a:prstGeom prst="line">
            <a:avLst/>
          </a:prstGeom>
          <a:ln w="50800">
            <a:solidFill>
              <a:srgbClr val="3D93DF"/>
            </a:solidFill>
            <a:miter lim="400000"/>
          </a:ln>
        </p:spPr>
        <p:txBody>
          <a:bodyPr lIns="0" tIns="0" rIns="0" bIns="0" anchor="ctr"/>
          <a:lstStyle/>
          <a:p>
            <a:pPr lvl="0"/>
            <a:endParaRPr/>
          </a:p>
        </p:txBody>
      </p:sp>
      <p:sp>
        <p:nvSpPr>
          <p:cNvPr id="6" name="Shape 62"/>
          <p:cNvSpPr/>
          <p:nvPr/>
        </p:nvSpPr>
        <p:spPr>
          <a:xfrm flipV="1">
            <a:off x="7506400" y="2066924"/>
            <a:ext cx="1" cy="361653"/>
          </a:xfrm>
          <a:prstGeom prst="line">
            <a:avLst/>
          </a:prstGeom>
          <a:ln w="50800">
            <a:solidFill>
              <a:srgbClr val="3D93DF"/>
            </a:solidFill>
            <a:miter lim="400000"/>
          </a:ln>
        </p:spPr>
        <p:txBody>
          <a:bodyPr lIns="0" tIns="0" rIns="0" bIns="0" anchor="ctr"/>
          <a:lstStyle/>
          <a:p>
            <a:pPr lvl="0"/>
            <a:endParaRPr/>
          </a:p>
        </p:txBody>
      </p:sp>
      <p:sp>
        <p:nvSpPr>
          <p:cNvPr id="7" name="Shape 63"/>
          <p:cNvSpPr/>
          <p:nvPr/>
        </p:nvSpPr>
        <p:spPr>
          <a:xfrm>
            <a:off x="7093032" y="2401335"/>
            <a:ext cx="912927" cy="302964"/>
          </a:xfrm>
          <a:prstGeom prst="rect">
            <a:avLst/>
          </a:prstGeom>
          <a:ln w="12700">
            <a:no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a:defRPr sz="2200" b="1">
                <a:solidFill>
                  <a:srgbClr val="000000"/>
                </a:solidFill>
              </a:defRPr>
            </a:lvl1pPr>
          </a:lstStyle>
          <a:p>
            <a:pPr lvl="0">
              <a:defRPr sz="1800" b="0">
                <a:uFillTx/>
              </a:defRPr>
            </a:pPr>
            <a:r>
              <a:rPr sz="1500" dirty="0">
                <a:solidFill>
                  <a:srgbClr val="49525F"/>
                </a:solidFill>
                <a:uFill>
                  <a:solidFill>
                    <a:srgbClr val="FFFFFF"/>
                  </a:solidFill>
                </a:uFill>
                <a:latin typeface="Helvetica Neue Light"/>
                <a:cs typeface="Helvetica Neue Light"/>
              </a:rPr>
              <a:t>document</a:t>
            </a:r>
          </a:p>
        </p:txBody>
      </p:sp>
      <p:sp>
        <p:nvSpPr>
          <p:cNvPr id="8" name="Shape 65"/>
          <p:cNvSpPr/>
          <p:nvPr/>
        </p:nvSpPr>
        <p:spPr>
          <a:xfrm>
            <a:off x="503050" y="2080320"/>
            <a:ext cx="3704554" cy="0"/>
          </a:xfrm>
          <a:prstGeom prst="line">
            <a:avLst/>
          </a:prstGeom>
          <a:ln w="50800">
            <a:solidFill>
              <a:srgbClr val="3D93DF"/>
            </a:solidFill>
            <a:miter lim="400000"/>
          </a:ln>
        </p:spPr>
        <p:txBody>
          <a:bodyPr lIns="0" tIns="0" rIns="0" bIns="0" anchor="ctr"/>
          <a:lstStyle/>
          <a:p>
            <a:pPr lvl="0"/>
            <a:endParaRPr/>
          </a:p>
        </p:txBody>
      </p:sp>
      <p:sp>
        <p:nvSpPr>
          <p:cNvPr id="9" name="Shape 66"/>
          <p:cNvSpPr/>
          <p:nvPr/>
        </p:nvSpPr>
        <p:spPr>
          <a:xfrm flipV="1">
            <a:off x="1529614" y="2066924"/>
            <a:ext cx="1" cy="361653"/>
          </a:xfrm>
          <a:prstGeom prst="line">
            <a:avLst/>
          </a:prstGeom>
          <a:ln w="50800">
            <a:solidFill>
              <a:srgbClr val="3D93DF"/>
            </a:solidFill>
            <a:miter lim="400000"/>
          </a:ln>
        </p:spPr>
        <p:txBody>
          <a:bodyPr lIns="0" tIns="0" rIns="0" bIns="0" anchor="ctr"/>
          <a:lstStyle/>
          <a:p>
            <a:pPr lvl="0"/>
            <a:endParaRPr/>
          </a:p>
        </p:txBody>
      </p:sp>
      <p:sp>
        <p:nvSpPr>
          <p:cNvPr id="10" name="Shape 67"/>
          <p:cNvSpPr/>
          <p:nvPr/>
        </p:nvSpPr>
        <p:spPr>
          <a:xfrm>
            <a:off x="1312222" y="2401335"/>
            <a:ext cx="520972" cy="302964"/>
          </a:xfrm>
          <a:prstGeom prst="rect">
            <a:avLst/>
          </a:prstGeom>
          <a:ln w="12700">
            <a:noFill/>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lgn="ctr">
              <a:defRPr sz="2200" b="1">
                <a:solidFill>
                  <a:srgbClr val="000000"/>
                </a:solidFill>
              </a:defRPr>
            </a:lvl1pPr>
          </a:lstStyle>
          <a:p>
            <a:pPr lvl="0">
              <a:defRPr sz="1800" b="0">
                <a:uFillTx/>
              </a:defRPr>
            </a:pPr>
            <a:r>
              <a:rPr sz="1500" dirty="0">
                <a:solidFill>
                  <a:srgbClr val="49525F"/>
                </a:solidFill>
                <a:uFill>
                  <a:solidFill>
                    <a:srgbClr val="FFFFFF"/>
                  </a:solidFill>
                </a:uFill>
                <a:latin typeface="Helvetica Neue Light"/>
                <a:cs typeface="Helvetica Neue Light"/>
              </a:rPr>
              <a:t>index</a:t>
            </a:r>
          </a:p>
        </p:txBody>
      </p:sp>
      <p:pic>
        <p:nvPicPr>
          <p:cNvPr id="11" name="pasted-image.png"/>
          <p:cNvPicPr/>
          <p:nvPr/>
        </p:nvPicPr>
        <p:blipFill>
          <a:blip r:embed="rId3">
            <a:extLst/>
          </a:blip>
          <a:stretch>
            <a:fillRect/>
          </a:stretch>
        </p:blipFill>
        <p:spPr>
          <a:xfrm>
            <a:off x="6479836" y="2806251"/>
            <a:ext cx="2139316" cy="1323909"/>
          </a:xfrm>
          <a:prstGeom prst="rect">
            <a:avLst/>
          </a:prstGeom>
          <a:ln w="50800">
            <a:noFill/>
            <a:miter lim="400000"/>
          </a:ln>
        </p:spPr>
      </p:pic>
      <p:pic>
        <p:nvPicPr>
          <p:cNvPr id="12" name="pasted-image.png"/>
          <p:cNvPicPr/>
          <p:nvPr/>
        </p:nvPicPr>
        <p:blipFill>
          <a:blip r:embed="rId3">
            <a:extLst/>
          </a:blip>
          <a:stretch>
            <a:fillRect/>
          </a:stretch>
        </p:blipFill>
        <p:spPr>
          <a:xfrm>
            <a:off x="503050" y="2806251"/>
            <a:ext cx="2139316" cy="1323909"/>
          </a:xfrm>
          <a:prstGeom prst="rect">
            <a:avLst/>
          </a:prstGeom>
          <a:ln w="50800">
            <a:noFill/>
            <a:miter lim="400000"/>
          </a:ln>
        </p:spPr>
      </p:pic>
      <p:pic>
        <p:nvPicPr>
          <p:cNvPr id="13" name="pasted-image.png"/>
          <p:cNvPicPr/>
          <p:nvPr/>
        </p:nvPicPr>
        <p:blipFill>
          <a:blip r:embed="rId3">
            <a:extLst/>
          </a:blip>
          <a:stretch>
            <a:fillRect/>
          </a:stretch>
        </p:blipFill>
        <p:spPr>
          <a:xfrm>
            <a:off x="4127080" y="3199612"/>
            <a:ext cx="868044" cy="537187"/>
          </a:xfrm>
          <a:prstGeom prst="rect">
            <a:avLst/>
          </a:prstGeom>
          <a:ln w="50800">
            <a:noFill/>
            <a:miter lim="400000"/>
          </a:ln>
        </p:spPr>
      </p:pic>
      <p:pic>
        <p:nvPicPr>
          <p:cNvPr id="14" name="pasted-image.png"/>
          <p:cNvPicPr/>
          <p:nvPr/>
        </p:nvPicPr>
        <p:blipFill>
          <a:blip r:embed="rId3">
            <a:extLst/>
          </a:blip>
          <a:stretch>
            <a:fillRect/>
          </a:stretch>
        </p:blipFill>
        <p:spPr>
          <a:xfrm>
            <a:off x="5303459" y="3199612"/>
            <a:ext cx="868044" cy="537187"/>
          </a:xfrm>
          <a:prstGeom prst="rect">
            <a:avLst/>
          </a:prstGeom>
          <a:ln w="50800">
            <a:noFill/>
            <a:miter lim="400000"/>
          </a:ln>
        </p:spPr>
      </p:pic>
      <p:pic>
        <p:nvPicPr>
          <p:cNvPr id="15" name="pasted-image.png"/>
          <p:cNvPicPr/>
          <p:nvPr/>
        </p:nvPicPr>
        <p:blipFill>
          <a:blip r:embed="rId3">
            <a:extLst/>
          </a:blip>
          <a:stretch>
            <a:fillRect/>
          </a:stretch>
        </p:blipFill>
        <p:spPr>
          <a:xfrm>
            <a:off x="2950701" y="3199612"/>
            <a:ext cx="868044" cy="537187"/>
          </a:xfrm>
          <a:prstGeom prst="rect">
            <a:avLst/>
          </a:prstGeom>
          <a:ln w="50800">
            <a:noFill/>
            <a:miter lim="400000"/>
          </a:ln>
        </p:spPr>
      </p:pic>
      <p:sp>
        <p:nvSpPr>
          <p:cNvPr id="16" name="Shape 72"/>
          <p:cNvSpPr/>
          <p:nvPr/>
        </p:nvSpPr>
        <p:spPr>
          <a:xfrm>
            <a:off x="2637366" y="3461841"/>
            <a:ext cx="306558" cy="1"/>
          </a:xfrm>
          <a:prstGeom prst="line">
            <a:avLst/>
          </a:prstGeom>
          <a:ln w="28575" cmpd="sng">
            <a:solidFill>
              <a:srgbClr val="3D93DF"/>
            </a:solidFill>
            <a:miter lim="400000"/>
            <a:tailEnd type="triangle"/>
          </a:ln>
        </p:spPr>
        <p:txBody>
          <a:bodyPr lIns="0" tIns="0" rIns="0" bIns="0" anchor="ctr"/>
          <a:lstStyle/>
          <a:p>
            <a:pPr lvl="0"/>
            <a:endParaRPr/>
          </a:p>
        </p:txBody>
      </p:sp>
      <p:sp>
        <p:nvSpPr>
          <p:cNvPr id="20" name="Shape 72"/>
          <p:cNvSpPr/>
          <p:nvPr/>
        </p:nvSpPr>
        <p:spPr>
          <a:xfrm>
            <a:off x="3818745" y="3461843"/>
            <a:ext cx="306558" cy="1"/>
          </a:xfrm>
          <a:prstGeom prst="line">
            <a:avLst/>
          </a:prstGeom>
          <a:ln w="28575" cmpd="sng">
            <a:solidFill>
              <a:srgbClr val="3D93DF"/>
            </a:solidFill>
            <a:miter lim="400000"/>
            <a:tailEnd type="triangle"/>
          </a:ln>
        </p:spPr>
        <p:txBody>
          <a:bodyPr lIns="0" tIns="0" rIns="0" bIns="0" anchor="ctr"/>
          <a:lstStyle/>
          <a:p>
            <a:pPr lvl="0"/>
            <a:endParaRPr/>
          </a:p>
        </p:txBody>
      </p:sp>
      <p:sp>
        <p:nvSpPr>
          <p:cNvPr id="23" name="Shape 72"/>
          <p:cNvSpPr/>
          <p:nvPr/>
        </p:nvSpPr>
        <p:spPr>
          <a:xfrm>
            <a:off x="4995124" y="3461843"/>
            <a:ext cx="306558" cy="1"/>
          </a:xfrm>
          <a:prstGeom prst="line">
            <a:avLst/>
          </a:prstGeom>
          <a:ln w="28575" cmpd="sng">
            <a:solidFill>
              <a:srgbClr val="3D93DF"/>
            </a:solidFill>
            <a:miter lim="400000"/>
            <a:tailEnd type="triangle"/>
          </a:ln>
        </p:spPr>
        <p:txBody>
          <a:bodyPr lIns="0" tIns="0" rIns="0" bIns="0" anchor="ctr"/>
          <a:lstStyle/>
          <a:p>
            <a:pPr lvl="0"/>
            <a:endParaRPr/>
          </a:p>
        </p:txBody>
      </p:sp>
      <p:sp>
        <p:nvSpPr>
          <p:cNvPr id="24" name="Shape 72"/>
          <p:cNvSpPr/>
          <p:nvPr/>
        </p:nvSpPr>
        <p:spPr>
          <a:xfrm>
            <a:off x="6171503" y="3461843"/>
            <a:ext cx="306558" cy="1"/>
          </a:xfrm>
          <a:prstGeom prst="line">
            <a:avLst/>
          </a:prstGeom>
          <a:ln w="28575" cmpd="sng">
            <a:solidFill>
              <a:srgbClr val="3D93DF"/>
            </a:solidFill>
            <a:miter lim="400000"/>
            <a:tailEnd type="triangle"/>
          </a:ln>
        </p:spPr>
        <p:txBody>
          <a:bodyPr lIns="0" tIns="0" rIns="0" bIns="0" anchor="ctr"/>
          <a:lstStyle/>
          <a:p>
            <a:pPr lvl="0"/>
            <a:endParaRPr/>
          </a:p>
        </p:txBody>
      </p:sp>
      <p:sp>
        <p:nvSpPr>
          <p:cNvPr id="21" name="Text Placeholder 2"/>
          <p:cNvSpPr>
            <a:spLocks noGrp="1"/>
          </p:cNvSpPr>
          <p:nvPr>
            <p:ph type="body" sz="quarter" idx="10"/>
          </p:nvPr>
        </p:nvSpPr>
        <p:spPr>
          <a:xfrm>
            <a:off x="616856" y="314476"/>
            <a:ext cx="7910288" cy="608808"/>
          </a:xfrm>
        </p:spPr>
        <p:txBody>
          <a:bodyPr/>
          <a:lstStyle/>
          <a:p>
            <a:pPr algn="ctr"/>
            <a:r>
              <a:rPr lang="en-US" dirty="0"/>
              <a:t>Web Deep Linking</a:t>
            </a:r>
            <a:endParaRPr lang="en-US" dirty="0"/>
          </a:p>
        </p:txBody>
      </p:sp>
    </p:spTree>
    <p:extLst>
      <p:ext uri="{BB962C8B-B14F-4D97-AF65-F5344CB8AC3E}">
        <p14:creationId xmlns:p14="http://schemas.microsoft.com/office/powerpoint/2010/main" val="86449418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A43AD"/>
        </a:solidFill>
        <a:ln>
          <a:noFill/>
        </a:ln>
        <a:effectLst/>
      </a:spPr>
      <a:bodyPr rtlCol="0" anchor="ctr"/>
      <a:lstStyle>
        <a:defPPr algn="ctr">
          <a:defRPr sz="1400" dirty="0" smtClean="0">
            <a:solidFill>
              <a:schemeClr val="bg1"/>
            </a:solidFill>
            <a:latin typeface="Helvetica Neue Light"/>
            <a:cs typeface="Helvetica Neue Light"/>
          </a:defRPr>
        </a:defPPr>
      </a:lstStyle>
      <a:style>
        <a:lnRef idx="1">
          <a:schemeClr val="accent1"/>
        </a:lnRef>
        <a:fillRef idx="3">
          <a:schemeClr val="accent1"/>
        </a:fillRef>
        <a:effectRef idx="2">
          <a:schemeClr val="accent1"/>
        </a:effectRef>
        <a:fontRef idx="minor">
          <a:schemeClr val="lt1"/>
        </a:fontRef>
      </a:style>
    </a:spDef>
    <a:lnDef>
      <a:spPr>
        <a:ln w="6350" cap="flat">
          <a:solidFill>
            <a:srgbClr val="5B6573"/>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68121</TotalTime>
  <Words>3117</Words>
  <Application>Microsoft Macintosh PowerPoint</Application>
  <PresentationFormat>On-screen Show (16:9)</PresentationFormat>
  <Paragraphs>413</Paragraphs>
  <Slides>49</Slides>
  <Notes>47</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Quixey Company Overview Deck</dc:title>
  <dc:subject/>
  <dc:creator>Quixey</dc:creator>
  <cp:keywords/>
  <dc:description/>
  <cp:lastModifiedBy>Brian Chan</cp:lastModifiedBy>
  <cp:revision>2270</cp:revision>
  <cp:lastPrinted>2014-10-27T23:58:10Z</cp:lastPrinted>
  <dcterms:created xsi:type="dcterms:W3CDTF">2010-04-12T23:12:02Z</dcterms:created>
  <dcterms:modified xsi:type="dcterms:W3CDTF">2015-07-24T04:04:49Z</dcterms:modified>
  <cp:category/>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